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58" r:id="rId3"/>
    <p:sldMasterId id="2147483663" r:id="rId4"/>
    <p:sldMasterId id="2147483668" r:id="rId5"/>
  </p:sldMasterIdLst>
  <p:notesMasterIdLst>
    <p:notesMasterId r:id="rId30"/>
  </p:notesMasterIdLst>
  <p:sldIdLst>
    <p:sldId id="364" r:id="rId6"/>
    <p:sldId id="340"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EBEB"/>
    <a:srgbClr val="2535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5" autoAdjust="0"/>
    <p:restoredTop sz="86424" autoAdjust="0"/>
  </p:normalViewPr>
  <p:slideViewPr>
    <p:cSldViewPr snapToGrid="0">
      <p:cViewPr varScale="1">
        <p:scale>
          <a:sx n="83" d="100"/>
          <a:sy n="83" d="100"/>
        </p:scale>
        <p:origin x="-72" y="-96"/>
      </p:cViewPr>
      <p:guideLst>
        <p:guide orient="horz" pos="2160"/>
        <p:guide pos="3840"/>
      </p:guideLst>
    </p:cSldViewPr>
  </p:slideViewPr>
  <p:outlineViewPr>
    <p:cViewPr>
      <p:scale>
        <a:sx n="33" d="100"/>
        <a:sy n="33" d="100"/>
      </p:scale>
      <p:origin x="26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3522-9C1E-4DAE-B822-18B0D591729E}" type="datetimeFigureOut">
              <a:rPr lang="zh-CN" altLang="en-US" smtClean="0"/>
              <a:pPr/>
              <a:t>2024/3/25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CB352-A6EE-4229-BA40-3522069C4BC2}" type="slidenum">
              <a:rPr lang="zh-CN" altLang="en-US" smtClean="0"/>
              <a:pPr/>
              <a:t>‹#›</a:t>
            </a:fld>
            <a:endParaRPr lang="zh-CN" altLang="en-US"/>
          </a:p>
        </p:txBody>
      </p:sp>
    </p:spTree>
    <p:extLst>
      <p:ext uri="{BB962C8B-B14F-4D97-AF65-F5344CB8AC3E}">
        <p14:creationId xmlns:p14="http://schemas.microsoft.com/office/powerpoint/2010/main" xmlns="" val="388603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10</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11</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12</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13</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14</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15</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16</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17</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18</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19</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20</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21</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22</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23</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24</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3</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4</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5</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6</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7</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8</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latin typeface="等线" panose="02010600030101010101" charset="-122"/>
                <a:ea typeface="等线" panose="02010600030101010101" charset="-122"/>
              </a:rPr>
              <a:pPr/>
              <a:t>9</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635" y="0"/>
            <a:ext cx="12192635" cy="82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文本框 5"/>
          <p:cNvSpPr txBox="1"/>
          <p:nvPr userDrawn="1"/>
        </p:nvSpPr>
        <p:spPr>
          <a:xfrm>
            <a:off x="9022715" y="6240145"/>
            <a:ext cx="2164080" cy="245110"/>
          </a:xfrm>
          <a:prstGeom prst="rect">
            <a:avLst/>
          </a:prstGeom>
          <a:noFill/>
          <a:ln w="12700" cmpd="sng">
            <a:noFill/>
            <a:prstDash val="solid"/>
          </a:ln>
        </p:spPr>
        <p:txBody>
          <a:bodyPr wrap="square" rtlCol="0">
            <a:spAutoFit/>
          </a:bodyPr>
          <a:lstStyle/>
          <a:p>
            <a:pPr algn="ctr"/>
            <a:r>
              <a:rPr kumimoji="1" lang="en-US" altLang="zh-CN" sz="1000">
                <a:solidFill>
                  <a:schemeClr val="bg1">
                    <a:lumMod val="65000"/>
                  </a:schemeClr>
                </a:solidFill>
              </a:rPr>
              <a:t>http://www.shunyuanmachine.com</a:t>
            </a:r>
          </a:p>
        </p:txBody>
      </p:sp>
      <p:cxnSp>
        <p:nvCxnSpPr>
          <p:cNvPr id="9" name="直接连接符 8"/>
          <p:cNvCxnSpPr/>
          <p:nvPr userDrawn="1">
            <p:custDataLst>
              <p:tags r:id="rId1"/>
            </p:custDataLst>
          </p:nvPr>
        </p:nvCxnSpPr>
        <p:spPr>
          <a:xfrm>
            <a:off x="322580" y="6148070"/>
            <a:ext cx="11516995"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10" name="文本框 9"/>
          <p:cNvSpPr txBox="1"/>
          <p:nvPr userDrawn="1"/>
        </p:nvSpPr>
        <p:spPr>
          <a:xfrm>
            <a:off x="384175" y="6240145"/>
            <a:ext cx="5057775" cy="245110"/>
          </a:xfrm>
          <a:prstGeom prst="rect">
            <a:avLst/>
          </a:prstGeom>
          <a:noFill/>
        </p:spPr>
        <p:txBody>
          <a:bodyPr wrap="square" rtlCol="0">
            <a:spAutoFit/>
          </a:bodyPr>
          <a:lstStyle/>
          <a:p>
            <a:pPr algn="l"/>
            <a:r>
              <a:rPr lang="zh-CN" altLang="en-US" sz="1000">
                <a:solidFill>
                  <a:schemeClr val="bg1">
                    <a:lumMod val="65000"/>
                  </a:schemeClr>
                </a:solidFill>
                <a:sym typeface="+mn-ea"/>
              </a:rPr>
              <a:t>临海市顺源机械有限公司</a:t>
            </a:r>
            <a:r>
              <a:rPr lang="en-US" altLang="zh-CN" sz="1000">
                <a:solidFill>
                  <a:schemeClr val="bg1">
                    <a:lumMod val="65000"/>
                  </a:schemeClr>
                </a:solidFill>
                <a:sym typeface="+mn-ea"/>
              </a:rPr>
              <a:t> Linhai Shunyuan Machinery Co.,Ltd.</a:t>
            </a:r>
            <a:endParaRPr kumimoji="1" lang="en-US" altLang="zh-CN" sz="1000">
              <a:solidFill>
                <a:schemeClr val="bg1">
                  <a:lumMod val="65000"/>
                </a:schemeClr>
              </a:solidFill>
              <a:sym typeface="+mn-ea"/>
            </a:endParaRPr>
          </a:p>
        </p:txBody>
      </p:sp>
      <p:sp>
        <p:nvSpPr>
          <p:cNvPr id="12" name="文本框 11"/>
          <p:cNvSpPr txBox="1"/>
          <p:nvPr userDrawn="1"/>
        </p:nvSpPr>
        <p:spPr>
          <a:xfrm>
            <a:off x="11187430" y="6240145"/>
            <a:ext cx="624840" cy="245110"/>
          </a:xfrm>
          <a:prstGeom prst="rect">
            <a:avLst/>
          </a:prstGeom>
          <a:noFill/>
        </p:spPr>
        <p:txBody>
          <a:bodyPr wrap="square" rtlCol="0">
            <a:spAutoFit/>
          </a:bodyPr>
          <a:lstStyle/>
          <a:p>
            <a:pPr algn="r"/>
            <a:fld id="{03333C9F-EFB6-4360-A5D6-81DD839FD7B7}" type="slidenum">
              <a:rPr lang="zh-CN" altLang="en-US" sz="1000" smtClean="0">
                <a:solidFill>
                  <a:schemeClr val="bg1">
                    <a:lumMod val="65000"/>
                  </a:schemeClr>
                </a:solidFill>
              </a:rPr>
              <a:pPr algn="r"/>
              <a:t>‹#›</a:t>
            </a:fld>
            <a:endParaRPr kumimoji="1" lang="zh-CN" altLang="en-US" sz="1000" smtClean="0">
              <a:solidFill>
                <a:schemeClr val="bg1">
                  <a:lumMod val="65000"/>
                </a:schemeClr>
              </a:solidFill>
            </a:endParaRPr>
          </a:p>
        </p:txBody>
      </p:sp>
      <p:sp>
        <p:nvSpPr>
          <p:cNvPr id="2" name="矩形 1"/>
          <p:cNvSpPr/>
          <p:nvPr userDrawn="1"/>
        </p:nvSpPr>
        <p:spPr>
          <a:xfrm flipV="1">
            <a:off x="-635" y="740410"/>
            <a:ext cx="12192635" cy="3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29" name="图片 28" descr="顺源机械LOGO"/>
          <p:cNvPicPr>
            <a:picLocks noChangeAspect="1"/>
          </p:cNvPicPr>
          <p:nvPr userDrawn="1">
            <p:custDataLst>
              <p:tags r:id="rId2"/>
            </p:custDataLst>
          </p:nvPr>
        </p:nvPicPr>
        <p:blipFill>
          <a:blip r:embed="rId4" cstate="print"/>
          <a:stretch>
            <a:fillRect/>
          </a:stretch>
        </p:blipFill>
        <p:spPr>
          <a:xfrm>
            <a:off x="9895840" y="154305"/>
            <a:ext cx="1746885" cy="5187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635" y="0"/>
            <a:ext cx="12192635" cy="825500"/>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文本框 5"/>
          <p:cNvSpPr txBox="1"/>
          <p:nvPr userDrawn="1"/>
        </p:nvSpPr>
        <p:spPr>
          <a:xfrm>
            <a:off x="9022715" y="6240145"/>
            <a:ext cx="2164080" cy="245110"/>
          </a:xfrm>
          <a:prstGeom prst="rect">
            <a:avLst/>
          </a:prstGeom>
          <a:noFill/>
          <a:ln w="12700" cmpd="sng">
            <a:noFill/>
            <a:prstDash val="solid"/>
          </a:ln>
        </p:spPr>
        <p:txBody>
          <a:bodyPr wrap="square" rtlCol="0">
            <a:spAutoFit/>
          </a:bodyPr>
          <a:lstStyle/>
          <a:p>
            <a:pPr algn="ctr"/>
            <a:r>
              <a:rPr kumimoji="1" lang="en-US" altLang="zh-CN" sz="1000">
                <a:solidFill>
                  <a:schemeClr val="bg1">
                    <a:lumMod val="65000"/>
                  </a:schemeClr>
                </a:solidFill>
              </a:rPr>
              <a:t>http://www.shunyuanmachine.com</a:t>
            </a:r>
          </a:p>
        </p:txBody>
      </p:sp>
      <p:cxnSp>
        <p:nvCxnSpPr>
          <p:cNvPr id="9" name="直接连接符 8"/>
          <p:cNvCxnSpPr/>
          <p:nvPr userDrawn="1">
            <p:custDataLst>
              <p:tags r:id="rId1"/>
            </p:custDataLst>
          </p:nvPr>
        </p:nvCxnSpPr>
        <p:spPr>
          <a:xfrm>
            <a:off x="322580" y="6148070"/>
            <a:ext cx="11516995"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10" name="文本框 9"/>
          <p:cNvSpPr txBox="1"/>
          <p:nvPr userDrawn="1"/>
        </p:nvSpPr>
        <p:spPr>
          <a:xfrm>
            <a:off x="384175" y="6240145"/>
            <a:ext cx="5057775" cy="245110"/>
          </a:xfrm>
          <a:prstGeom prst="rect">
            <a:avLst/>
          </a:prstGeom>
          <a:noFill/>
        </p:spPr>
        <p:txBody>
          <a:bodyPr wrap="square" rtlCol="0">
            <a:spAutoFit/>
          </a:bodyPr>
          <a:lstStyle/>
          <a:p>
            <a:pPr algn="l"/>
            <a:r>
              <a:rPr lang="zh-CN" altLang="en-US" sz="1000">
                <a:solidFill>
                  <a:schemeClr val="bg1">
                    <a:lumMod val="65000"/>
                  </a:schemeClr>
                </a:solidFill>
                <a:sym typeface="+mn-ea"/>
              </a:rPr>
              <a:t>临海市顺源机械有限公司</a:t>
            </a:r>
            <a:r>
              <a:rPr lang="en-US" altLang="zh-CN" sz="1000">
                <a:solidFill>
                  <a:schemeClr val="bg1">
                    <a:lumMod val="65000"/>
                  </a:schemeClr>
                </a:solidFill>
                <a:sym typeface="+mn-ea"/>
              </a:rPr>
              <a:t> Linhai Shunyuan Machinery Co.,Ltd.</a:t>
            </a:r>
            <a:endParaRPr kumimoji="1" lang="en-US" altLang="zh-CN" sz="1000">
              <a:solidFill>
                <a:schemeClr val="bg1">
                  <a:lumMod val="65000"/>
                </a:schemeClr>
              </a:solidFill>
              <a:sym typeface="+mn-ea"/>
            </a:endParaRPr>
          </a:p>
        </p:txBody>
      </p:sp>
      <p:sp>
        <p:nvSpPr>
          <p:cNvPr id="12" name="文本框 11"/>
          <p:cNvSpPr txBox="1"/>
          <p:nvPr userDrawn="1"/>
        </p:nvSpPr>
        <p:spPr>
          <a:xfrm>
            <a:off x="11187430" y="6240145"/>
            <a:ext cx="624840" cy="245110"/>
          </a:xfrm>
          <a:prstGeom prst="rect">
            <a:avLst/>
          </a:prstGeom>
          <a:noFill/>
        </p:spPr>
        <p:txBody>
          <a:bodyPr wrap="square" rtlCol="0">
            <a:spAutoFit/>
          </a:bodyPr>
          <a:lstStyle/>
          <a:p>
            <a:pPr algn="r"/>
            <a:fld id="{03333C9F-EFB6-4360-A5D6-81DD839FD7B7}" type="slidenum">
              <a:rPr lang="zh-CN" altLang="en-US" sz="1000" smtClean="0">
                <a:solidFill>
                  <a:schemeClr val="bg1">
                    <a:lumMod val="65000"/>
                  </a:schemeClr>
                </a:solidFill>
              </a:rPr>
              <a:pPr algn="r"/>
              <a:t>‹#›</a:t>
            </a:fld>
            <a:endParaRPr kumimoji="1" lang="zh-CN" altLang="en-US" sz="1000" smtClean="0">
              <a:solidFill>
                <a:schemeClr val="bg1">
                  <a:lumMod val="65000"/>
                </a:schemeClr>
              </a:solidFill>
            </a:endParaRPr>
          </a:p>
        </p:txBody>
      </p:sp>
      <p:sp>
        <p:nvSpPr>
          <p:cNvPr id="2" name="矩形 1"/>
          <p:cNvSpPr/>
          <p:nvPr userDrawn="1"/>
        </p:nvSpPr>
        <p:spPr>
          <a:xfrm flipV="1">
            <a:off x="-635" y="740410"/>
            <a:ext cx="12192635" cy="3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29" name="图片 28" descr="顺源机械LOGO"/>
          <p:cNvPicPr>
            <a:picLocks noChangeAspect="1"/>
          </p:cNvPicPr>
          <p:nvPr userDrawn="1">
            <p:custDataLst>
              <p:tags r:id="rId2"/>
            </p:custDataLst>
          </p:nvPr>
        </p:nvPicPr>
        <p:blipFill>
          <a:blip r:embed="rId4" cstate="print"/>
          <a:stretch>
            <a:fillRect/>
          </a:stretch>
        </p:blipFill>
        <p:spPr>
          <a:xfrm>
            <a:off x="9895840" y="154305"/>
            <a:ext cx="1746885" cy="5187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635" y="0"/>
            <a:ext cx="12192635" cy="825500"/>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文本框 5"/>
          <p:cNvSpPr txBox="1"/>
          <p:nvPr userDrawn="1"/>
        </p:nvSpPr>
        <p:spPr>
          <a:xfrm>
            <a:off x="9022715" y="6240145"/>
            <a:ext cx="2164080" cy="245110"/>
          </a:xfrm>
          <a:prstGeom prst="rect">
            <a:avLst/>
          </a:prstGeom>
          <a:noFill/>
          <a:ln w="12700" cmpd="sng">
            <a:noFill/>
            <a:prstDash val="solid"/>
          </a:ln>
        </p:spPr>
        <p:txBody>
          <a:bodyPr wrap="square" rtlCol="0">
            <a:spAutoFit/>
          </a:bodyPr>
          <a:lstStyle/>
          <a:p>
            <a:pPr algn="ctr"/>
            <a:r>
              <a:rPr kumimoji="1" lang="en-US" altLang="zh-CN" sz="1000">
                <a:solidFill>
                  <a:schemeClr val="bg1">
                    <a:lumMod val="65000"/>
                  </a:schemeClr>
                </a:solidFill>
              </a:rPr>
              <a:t>http://www.shunyuanmachine.com</a:t>
            </a:r>
          </a:p>
        </p:txBody>
      </p:sp>
      <p:cxnSp>
        <p:nvCxnSpPr>
          <p:cNvPr id="9" name="直接连接符 8"/>
          <p:cNvCxnSpPr/>
          <p:nvPr userDrawn="1">
            <p:custDataLst>
              <p:tags r:id="rId1"/>
            </p:custDataLst>
          </p:nvPr>
        </p:nvCxnSpPr>
        <p:spPr>
          <a:xfrm>
            <a:off x="322580" y="6148070"/>
            <a:ext cx="11516995"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10" name="文本框 9"/>
          <p:cNvSpPr txBox="1"/>
          <p:nvPr userDrawn="1"/>
        </p:nvSpPr>
        <p:spPr>
          <a:xfrm>
            <a:off x="384175" y="6240145"/>
            <a:ext cx="5057775" cy="245110"/>
          </a:xfrm>
          <a:prstGeom prst="rect">
            <a:avLst/>
          </a:prstGeom>
          <a:noFill/>
        </p:spPr>
        <p:txBody>
          <a:bodyPr wrap="square" rtlCol="0">
            <a:spAutoFit/>
          </a:bodyPr>
          <a:lstStyle/>
          <a:p>
            <a:pPr algn="l"/>
            <a:r>
              <a:rPr lang="zh-CN" altLang="en-US" sz="1000">
                <a:solidFill>
                  <a:schemeClr val="bg1">
                    <a:lumMod val="65000"/>
                  </a:schemeClr>
                </a:solidFill>
                <a:sym typeface="+mn-ea"/>
              </a:rPr>
              <a:t>临海市顺源机械有限公司</a:t>
            </a:r>
            <a:r>
              <a:rPr lang="en-US" altLang="zh-CN" sz="1000">
                <a:solidFill>
                  <a:schemeClr val="bg1">
                    <a:lumMod val="65000"/>
                  </a:schemeClr>
                </a:solidFill>
                <a:sym typeface="+mn-ea"/>
              </a:rPr>
              <a:t> Linhai Shunyuan Machinery Co.,Ltd.</a:t>
            </a:r>
            <a:endParaRPr kumimoji="1" lang="en-US" altLang="zh-CN" sz="1000">
              <a:solidFill>
                <a:schemeClr val="bg1">
                  <a:lumMod val="65000"/>
                </a:schemeClr>
              </a:solidFill>
              <a:sym typeface="+mn-ea"/>
            </a:endParaRPr>
          </a:p>
        </p:txBody>
      </p:sp>
      <p:sp>
        <p:nvSpPr>
          <p:cNvPr id="12" name="文本框 11"/>
          <p:cNvSpPr txBox="1"/>
          <p:nvPr userDrawn="1"/>
        </p:nvSpPr>
        <p:spPr>
          <a:xfrm>
            <a:off x="11187430" y="6240145"/>
            <a:ext cx="624840" cy="245110"/>
          </a:xfrm>
          <a:prstGeom prst="rect">
            <a:avLst/>
          </a:prstGeom>
          <a:noFill/>
        </p:spPr>
        <p:txBody>
          <a:bodyPr wrap="square" rtlCol="0">
            <a:spAutoFit/>
          </a:bodyPr>
          <a:lstStyle/>
          <a:p>
            <a:pPr algn="r"/>
            <a:fld id="{03333C9F-EFB6-4360-A5D6-81DD839FD7B7}" type="slidenum">
              <a:rPr lang="zh-CN" altLang="en-US" sz="1000" smtClean="0">
                <a:solidFill>
                  <a:schemeClr val="bg1">
                    <a:lumMod val="65000"/>
                  </a:schemeClr>
                </a:solidFill>
              </a:rPr>
              <a:pPr algn="r"/>
              <a:t>‹#›</a:t>
            </a:fld>
            <a:endParaRPr kumimoji="1" lang="zh-CN" altLang="en-US" sz="1000" smtClean="0">
              <a:solidFill>
                <a:schemeClr val="bg1">
                  <a:lumMod val="65000"/>
                </a:schemeClr>
              </a:solidFill>
            </a:endParaRPr>
          </a:p>
        </p:txBody>
      </p:sp>
      <p:sp>
        <p:nvSpPr>
          <p:cNvPr id="2" name="矩形 1"/>
          <p:cNvSpPr/>
          <p:nvPr userDrawn="1"/>
        </p:nvSpPr>
        <p:spPr>
          <a:xfrm flipV="1">
            <a:off x="-635" y="740410"/>
            <a:ext cx="12192635" cy="3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29" name="图片 28" descr="顺源机械LOGO"/>
          <p:cNvPicPr>
            <a:picLocks noChangeAspect="1"/>
          </p:cNvPicPr>
          <p:nvPr userDrawn="1">
            <p:custDataLst>
              <p:tags r:id="rId2"/>
            </p:custDataLst>
          </p:nvPr>
        </p:nvPicPr>
        <p:blipFill>
          <a:blip r:embed="rId4" cstate="print"/>
          <a:stretch>
            <a:fillRect/>
          </a:stretch>
        </p:blipFill>
        <p:spPr>
          <a:xfrm>
            <a:off x="9895840" y="154305"/>
            <a:ext cx="1746885" cy="5187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635" y="0"/>
            <a:ext cx="12192635" cy="825500"/>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文本框 5"/>
          <p:cNvSpPr txBox="1"/>
          <p:nvPr userDrawn="1"/>
        </p:nvSpPr>
        <p:spPr>
          <a:xfrm>
            <a:off x="9022715" y="6240145"/>
            <a:ext cx="2164080" cy="245110"/>
          </a:xfrm>
          <a:prstGeom prst="rect">
            <a:avLst/>
          </a:prstGeom>
          <a:noFill/>
          <a:ln w="12700" cmpd="sng">
            <a:noFill/>
            <a:prstDash val="solid"/>
          </a:ln>
        </p:spPr>
        <p:txBody>
          <a:bodyPr wrap="square" rtlCol="0">
            <a:spAutoFit/>
          </a:bodyPr>
          <a:lstStyle/>
          <a:p>
            <a:pPr algn="ctr"/>
            <a:r>
              <a:rPr kumimoji="1" lang="en-US" altLang="zh-CN" sz="1000">
                <a:solidFill>
                  <a:schemeClr val="bg1">
                    <a:lumMod val="65000"/>
                  </a:schemeClr>
                </a:solidFill>
              </a:rPr>
              <a:t>http://www.shunyuanmachine.com</a:t>
            </a:r>
          </a:p>
        </p:txBody>
      </p:sp>
      <p:cxnSp>
        <p:nvCxnSpPr>
          <p:cNvPr id="9" name="直接连接符 8"/>
          <p:cNvCxnSpPr/>
          <p:nvPr userDrawn="1">
            <p:custDataLst>
              <p:tags r:id="rId1"/>
            </p:custDataLst>
          </p:nvPr>
        </p:nvCxnSpPr>
        <p:spPr>
          <a:xfrm>
            <a:off x="322580" y="6148070"/>
            <a:ext cx="11516995"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10" name="文本框 9"/>
          <p:cNvSpPr txBox="1"/>
          <p:nvPr userDrawn="1"/>
        </p:nvSpPr>
        <p:spPr>
          <a:xfrm>
            <a:off x="384175" y="6240145"/>
            <a:ext cx="5057775" cy="245110"/>
          </a:xfrm>
          <a:prstGeom prst="rect">
            <a:avLst/>
          </a:prstGeom>
          <a:noFill/>
        </p:spPr>
        <p:txBody>
          <a:bodyPr wrap="square" rtlCol="0">
            <a:spAutoFit/>
          </a:bodyPr>
          <a:lstStyle/>
          <a:p>
            <a:pPr algn="l"/>
            <a:r>
              <a:rPr lang="zh-CN" altLang="en-US" sz="1000">
                <a:solidFill>
                  <a:schemeClr val="bg1">
                    <a:lumMod val="65000"/>
                  </a:schemeClr>
                </a:solidFill>
                <a:sym typeface="+mn-ea"/>
              </a:rPr>
              <a:t>临海市顺源机械有限公司</a:t>
            </a:r>
            <a:r>
              <a:rPr lang="en-US" altLang="zh-CN" sz="1000">
                <a:solidFill>
                  <a:schemeClr val="bg1">
                    <a:lumMod val="65000"/>
                  </a:schemeClr>
                </a:solidFill>
                <a:sym typeface="+mn-ea"/>
              </a:rPr>
              <a:t> Linhai Shunyuan Machinery Co.,Ltd.</a:t>
            </a:r>
            <a:endParaRPr kumimoji="1" lang="en-US" altLang="zh-CN" sz="1000">
              <a:solidFill>
                <a:schemeClr val="bg1">
                  <a:lumMod val="65000"/>
                </a:schemeClr>
              </a:solidFill>
              <a:sym typeface="+mn-ea"/>
            </a:endParaRPr>
          </a:p>
        </p:txBody>
      </p:sp>
      <p:sp>
        <p:nvSpPr>
          <p:cNvPr id="12" name="文本框 11"/>
          <p:cNvSpPr txBox="1"/>
          <p:nvPr userDrawn="1"/>
        </p:nvSpPr>
        <p:spPr>
          <a:xfrm>
            <a:off x="11187430" y="6240145"/>
            <a:ext cx="624840" cy="245110"/>
          </a:xfrm>
          <a:prstGeom prst="rect">
            <a:avLst/>
          </a:prstGeom>
          <a:noFill/>
        </p:spPr>
        <p:txBody>
          <a:bodyPr wrap="square" rtlCol="0">
            <a:spAutoFit/>
          </a:bodyPr>
          <a:lstStyle/>
          <a:p>
            <a:pPr algn="r"/>
            <a:fld id="{03333C9F-EFB6-4360-A5D6-81DD839FD7B7}" type="slidenum">
              <a:rPr lang="zh-CN" altLang="en-US" sz="1000" smtClean="0">
                <a:solidFill>
                  <a:schemeClr val="bg1">
                    <a:lumMod val="65000"/>
                  </a:schemeClr>
                </a:solidFill>
              </a:rPr>
              <a:pPr algn="r"/>
              <a:t>‹#›</a:t>
            </a:fld>
            <a:endParaRPr kumimoji="1" lang="zh-CN" altLang="en-US" sz="1000" smtClean="0">
              <a:solidFill>
                <a:schemeClr val="bg1">
                  <a:lumMod val="65000"/>
                </a:schemeClr>
              </a:solidFill>
            </a:endParaRPr>
          </a:p>
        </p:txBody>
      </p:sp>
      <p:sp>
        <p:nvSpPr>
          <p:cNvPr id="2" name="矩形 1"/>
          <p:cNvSpPr/>
          <p:nvPr userDrawn="1"/>
        </p:nvSpPr>
        <p:spPr>
          <a:xfrm flipV="1">
            <a:off x="-635" y="740410"/>
            <a:ext cx="12192635" cy="3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29" name="图片 28" descr="顺源机械LOGO"/>
          <p:cNvPicPr>
            <a:picLocks noChangeAspect="1"/>
          </p:cNvPicPr>
          <p:nvPr userDrawn="1">
            <p:custDataLst>
              <p:tags r:id="rId2"/>
            </p:custDataLst>
          </p:nvPr>
        </p:nvPicPr>
        <p:blipFill>
          <a:blip r:embed="rId4" cstate="print"/>
          <a:stretch>
            <a:fillRect/>
          </a:stretch>
        </p:blipFill>
        <p:spPr>
          <a:xfrm>
            <a:off x="9895840" y="154305"/>
            <a:ext cx="1746885" cy="5187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635" y="0"/>
            <a:ext cx="12192635" cy="825500"/>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文本框 5"/>
          <p:cNvSpPr txBox="1"/>
          <p:nvPr userDrawn="1"/>
        </p:nvSpPr>
        <p:spPr>
          <a:xfrm>
            <a:off x="9022715" y="6240145"/>
            <a:ext cx="2164080" cy="245110"/>
          </a:xfrm>
          <a:prstGeom prst="rect">
            <a:avLst/>
          </a:prstGeom>
          <a:noFill/>
          <a:ln w="12700" cmpd="sng">
            <a:noFill/>
            <a:prstDash val="solid"/>
          </a:ln>
        </p:spPr>
        <p:txBody>
          <a:bodyPr wrap="square" rtlCol="0">
            <a:spAutoFit/>
          </a:bodyPr>
          <a:lstStyle/>
          <a:p>
            <a:pPr algn="ctr"/>
            <a:r>
              <a:rPr kumimoji="1" lang="en-US" altLang="zh-CN" sz="1000">
                <a:solidFill>
                  <a:schemeClr val="bg1">
                    <a:lumMod val="65000"/>
                  </a:schemeClr>
                </a:solidFill>
              </a:rPr>
              <a:t>http://www.shunyuanmachine.com</a:t>
            </a:r>
          </a:p>
        </p:txBody>
      </p:sp>
      <p:cxnSp>
        <p:nvCxnSpPr>
          <p:cNvPr id="9" name="直接连接符 8"/>
          <p:cNvCxnSpPr/>
          <p:nvPr userDrawn="1">
            <p:custDataLst>
              <p:tags r:id="rId1"/>
            </p:custDataLst>
          </p:nvPr>
        </p:nvCxnSpPr>
        <p:spPr>
          <a:xfrm>
            <a:off x="322580" y="6148070"/>
            <a:ext cx="11516995"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10" name="文本框 9"/>
          <p:cNvSpPr txBox="1"/>
          <p:nvPr userDrawn="1"/>
        </p:nvSpPr>
        <p:spPr>
          <a:xfrm>
            <a:off x="384175" y="6240145"/>
            <a:ext cx="5057775" cy="245110"/>
          </a:xfrm>
          <a:prstGeom prst="rect">
            <a:avLst/>
          </a:prstGeom>
          <a:noFill/>
        </p:spPr>
        <p:txBody>
          <a:bodyPr wrap="square" rtlCol="0">
            <a:spAutoFit/>
          </a:bodyPr>
          <a:lstStyle/>
          <a:p>
            <a:pPr algn="l"/>
            <a:r>
              <a:rPr lang="zh-CN" altLang="en-US" sz="1000">
                <a:solidFill>
                  <a:schemeClr val="bg1">
                    <a:lumMod val="65000"/>
                  </a:schemeClr>
                </a:solidFill>
                <a:sym typeface="+mn-ea"/>
              </a:rPr>
              <a:t>临海市顺源机械有限公司</a:t>
            </a:r>
            <a:r>
              <a:rPr lang="en-US" altLang="zh-CN" sz="1000">
                <a:solidFill>
                  <a:schemeClr val="bg1">
                    <a:lumMod val="65000"/>
                  </a:schemeClr>
                </a:solidFill>
                <a:sym typeface="+mn-ea"/>
              </a:rPr>
              <a:t> Linhai Shunyuan Machinery Co.,Ltd.</a:t>
            </a:r>
            <a:endParaRPr kumimoji="1" lang="en-US" altLang="zh-CN" sz="1000">
              <a:solidFill>
                <a:schemeClr val="bg1">
                  <a:lumMod val="65000"/>
                </a:schemeClr>
              </a:solidFill>
              <a:sym typeface="+mn-ea"/>
            </a:endParaRPr>
          </a:p>
        </p:txBody>
      </p:sp>
      <p:sp>
        <p:nvSpPr>
          <p:cNvPr id="12" name="文本框 11"/>
          <p:cNvSpPr txBox="1"/>
          <p:nvPr userDrawn="1"/>
        </p:nvSpPr>
        <p:spPr>
          <a:xfrm>
            <a:off x="11187430" y="6240145"/>
            <a:ext cx="624840" cy="245110"/>
          </a:xfrm>
          <a:prstGeom prst="rect">
            <a:avLst/>
          </a:prstGeom>
          <a:noFill/>
        </p:spPr>
        <p:txBody>
          <a:bodyPr wrap="square" rtlCol="0">
            <a:spAutoFit/>
          </a:bodyPr>
          <a:lstStyle/>
          <a:p>
            <a:pPr algn="r"/>
            <a:fld id="{03333C9F-EFB6-4360-A5D6-81DD839FD7B7}" type="slidenum">
              <a:rPr lang="zh-CN" altLang="en-US" sz="1000" smtClean="0">
                <a:solidFill>
                  <a:schemeClr val="bg1">
                    <a:lumMod val="65000"/>
                  </a:schemeClr>
                </a:solidFill>
              </a:rPr>
              <a:pPr algn="r"/>
              <a:t>‹#›</a:t>
            </a:fld>
            <a:endParaRPr kumimoji="1" lang="zh-CN" altLang="en-US" sz="1000" smtClean="0">
              <a:solidFill>
                <a:schemeClr val="bg1">
                  <a:lumMod val="65000"/>
                </a:schemeClr>
              </a:solidFill>
            </a:endParaRPr>
          </a:p>
        </p:txBody>
      </p:sp>
      <p:sp>
        <p:nvSpPr>
          <p:cNvPr id="2" name="矩形 1"/>
          <p:cNvSpPr/>
          <p:nvPr userDrawn="1"/>
        </p:nvSpPr>
        <p:spPr>
          <a:xfrm flipV="1">
            <a:off x="-635" y="740410"/>
            <a:ext cx="12192635" cy="3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29" name="图片 28" descr="顺源机械LOGO"/>
          <p:cNvPicPr>
            <a:picLocks noChangeAspect="1"/>
          </p:cNvPicPr>
          <p:nvPr userDrawn="1">
            <p:custDataLst>
              <p:tags r:id="rId2"/>
            </p:custDataLst>
          </p:nvPr>
        </p:nvPicPr>
        <p:blipFill>
          <a:blip r:embed="rId4" cstate="print"/>
          <a:stretch>
            <a:fillRect/>
          </a:stretch>
        </p:blipFill>
        <p:spPr>
          <a:xfrm>
            <a:off x="9895840" y="154305"/>
            <a:ext cx="1746885" cy="5187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xmlns="" Requires="p14">
      <p:transition spd="slow" p14:dur="3250"/>
    </mc:Choice>
    <mc:Fallback>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mc:AlternateContent xmlns:mc="http://schemas.openxmlformats.org/markup-compatibility/2006">
    <mc:Choice xmlns:p14="http://schemas.microsoft.com/office/powerpoint/2010/main" xmlns="" Requires="p14">
      <p:transition spd="slow" p14:dur="3250"/>
    </mc:Choice>
    <mc:Fallback>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mc:AlternateContent xmlns:mc="http://schemas.openxmlformats.org/markup-compatibility/2006">
    <mc:Choice xmlns:p14="http://schemas.microsoft.com/office/powerpoint/2010/main" xmlns="" Requires="p14">
      <p:transition spd="slow" p14:dur="3250"/>
    </mc:Choice>
    <mc:Fallback>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mc:AlternateContent xmlns:mc="http://schemas.openxmlformats.org/markup-compatibility/2006">
    <mc:Choice xmlns:p14="http://schemas.microsoft.com/office/powerpoint/2010/main" xmlns="" Requires="p14">
      <p:transition spd="slow" p14:dur="3250"/>
    </mc:Choice>
    <mc:Fallback>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mc:AlternateContent xmlns:mc="http://schemas.openxmlformats.org/markup-compatibility/2006">
    <mc:Choice xmlns:p14="http://schemas.microsoft.com/office/powerpoint/2010/main" xmlns="" Requires="p14">
      <p:transition spd="slow" p14:dur="3250"/>
    </mc:Choice>
    <mc:Fallback>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3.png"/><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0.xml"/><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1.xml"/><Relationship Id="rId5" Type="http://schemas.openxmlformats.org/officeDocument/2006/relationships/slideLayout" Target="../slideLayouts/slideLayout9.xml"/><Relationship Id="rId4" Type="http://schemas.openxmlformats.org/officeDocument/2006/relationships/tags" Target="../tags/tag61.xml"/></Relationships>
</file>

<file path=ppt/slides/_rels/slide12.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png"/><Relationship Id="rId5" Type="http://schemas.openxmlformats.org/officeDocument/2006/relationships/tags" Target="../tags/tag23.xml"/><Relationship Id="rId10" Type="http://schemas.openxmlformats.org/officeDocument/2006/relationships/notesSlide" Target="../notesSlides/notesSlide2.xml"/><Relationship Id="rId4" Type="http://schemas.openxmlformats.org/officeDocument/2006/relationships/tags" Target="../tags/tag22.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tags" Target="../tags/tag83.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9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8.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jpeg"/><Relationship Id="rId5" Type="http://schemas.openxmlformats.org/officeDocument/2006/relationships/notesSlide" Target="../notesSlides/notesSlide24.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9.xml"/><Relationship Id="rId7"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8.xml"/><Relationship Id="rId7"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45.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5.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12192000" cy="49822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21" name="组合 20"/>
          <p:cNvGrpSpPr/>
          <p:nvPr/>
        </p:nvGrpSpPr>
        <p:grpSpPr>
          <a:xfrm>
            <a:off x="0" y="0"/>
            <a:ext cx="4326255" cy="4982845"/>
            <a:chOff x="0" y="0"/>
            <a:chExt cx="10705" cy="9412"/>
          </a:xfrm>
          <a:solidFill>
            <a:schemeClr val="accent6">
              <a:lumMod val="50000"/>
            </a:schemeClr>
          </a:solidFill>
        </p:grpSpPr>
        <p:sp>
          <p:nvSpPr>
            <p:cNvPr id="3" name="五边形 2"/>
            <p:cNvSpPr/>
            <p:nvPr>
              <p:custDataLst>
                <p:tags r:id="rId6"/>
              </p:custDataLst>
            </p:nvPr>
          </p:nvSpPr>
          <p:spPr>
            <a:xfrm>
              <a:off x="0" y="0"/>
              <a:ext cx="7910" cy="9412"/>
            </a:xfrm>
            <a:prstGeom prst="homePlate">
              <a:avLst>
                <a:gd name="adj" fmla="val 5952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dk2">
                    <a:lumMod val="50000"/>
                  </a:schemeClr>
                </a:solidFill>
              </a:endParaRPr>
            </a:p>
          </p:txBody>
        </p:sp>
        <p:sp>
          <p:nvSpPr>
            <p:cNvPr id="4" name="燕尾形 3"/>
            <p:cNvSpPr/>
            <p:nvPr>
              <p:custDataLst>
                <p:tags r:id="rId7"/>
              </p:custDataLst>
            </p:nvPr>
          </p:nvSpPr>
          <p:spPr>
            <a:xfrm>
              <a:off x="3955" y="0"/>
              <a:ext cx="6751" cy="9412"/>
            </a:xfrm>
            <a:prstGeom prst="chevron">
              <a:avLst>
                <a:gd name="adj" fmla="val 692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dk2">
                    <a:lumMod val="50000"/>
                  </a:schemeClr>
                </a:solidFill>
              </a:endParaRPr>
            </a:p>
          </p:txBody>
        </p:sp>
      </p:grpSp>
      <p:sp>
        <p:nvSpPr>
          <p:cNvPr id="5" name="矩形 4"/>
          <p:cNvSpPr/>
          <p:nvPr>
            <p:custDataLst>
              <p:tags r:id="rId2"/>
            </p:custDataLst>
          </p:nvPr>
        </p:nvSpPr>
        <p:spPr>
          <a:xfrm>
            <a:off x="0" y="4983480"/>
            <a:ext cx="12192000" cy="18948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3" name="文本框 12"/>
          <p:cNvSpPr txBox="1"/>
          <p:nvPr/>
        </p:nvSpPr>
        <p:spPr>
          <a:xfrm>
            <a:off x="7320915" y="5489575"/>
            <a:ext cx="3873500" cy="882015"/>
          </a:xfrm>
          <a:prstGeom prst="rect">
            <a:avLst/>
          </a:prstGeom>
          <a:noFill/>
        </p:spPr>
        <p:txBody>
          <a:bodyPr wrap="square" rtlCol="0">
            <a:noAutofit/>
          </a:bodyPr>
          <a:lstStyle/>
          <a:p>
            <a:pPr algn="l">
              <a:lnSpc>
                <a:spcPct val="120000"/>
              </a:lnSpc>
            </a:pPr>
            <a:r>
              <a:rPr kumimoji="1" lang="zh-CN" altLang="en-US" sz="2000">
                <a:solidFill>
                  <a:srgbClr val="000000"/>
                </a:solidFill>
                <a:latin typeface="微软雅黑" panose="020B0503020204020204" pitchFamily="34" charset="-122"/>
                <a:ea typeface="微软雅黑" panose="020B0503020204020204" pitchFamily="34" charset="-122"/>
                <a:sym typeface="+mn-ea"/>
              </a:rPr>
              <a:t>演讲：</a:t>
            </a:r>
            <a:r>
              <a:rPr lang="en-GB" altLang="zh-CN" sz="2000">
                <a:solidFill>
                  <a:srgbClr val="000000"/>
                </a:solidFill>
                <a:latin typeface="微软雅黑" panose="020B0503020204020204" pitchFamily="34" charset="-122"/>
                <a:ea typeface="微软雅黑" panose="020B0503020204020204" pitchFamily="34" charset="-122"/>
                <a:sym typeface="+mn-ea"/>
              </a:rPr>
              <a:t>临海市顺源机械有限公司</a:t>
            </a:r>
          </a:p>
          <a:p>
            <a:pPr algn="l">
              <a:lnSpc>
                <a:spcPct val="120000"/>
              </a:lnSpc>
            </a:pPr>
            <a:r>
              <a:rPr kumimoji="1" lang="en-US" altLang="zh-CN" sz="2000">
                <a:solidFill>
                  <a:srgbClr val="000000"/>
                </a:solidFill>
                <a:latin typeface="微软雅黑" panose="020B0503020204020204" pitchFamily="34" charset="-122"/>
                <a:ea typeface="微软雅黑" panose="020B0503020204020204" pitchFamily="34" charset="-122"/>
                <a:sym typeface="+mn-ea"/>
              </a:rPr>
              <a:t>          </a:t>
            </a:r>
            <a:r>
              <a:rPr kumimoji="1" lang="zh-CN" altLang="en-US" sz="2000">
                <a:solidFill>
                  <a:srgbClr val="000000"/>
                </a:solidFill>
                <a:latin typeface="微软雅黑" panose="020B0503020204020204" pitchFamily="34" charset="-122"/>
                <a:ea typeface="微软雅黑" panose="020B0503020204020204" pitchFamily="34" charset="-122"/>
                <a:sym typeface="+mn-ea"/>
              </a:rPr>
              <a:t>技术总监</a:t>
            </a:r>
            <a:r>
              <a:rPr kumimoji="1" lang="en-US" altLang="zh-CN" sz="2000">
                <a:solidFill>
                  <a:srgbClr val="000000"/>
                </a:solidFill>
                <a:latin typeface="微软雅黑" panose="020B0503020204020204" pitchFamily="34" charset="-122"/>
                <a:ea typeface="微软雅黑" panose="020B0503020204020204" pitchFamily="34" charset="-122"/>
                <a:sym typeface="+mn-ea"/>
              </a:rPr>
              <a:t> </a:t>
            </a:r>
            <a:r>
              <a:rPr kumimoji="1" lang="zh-CN" altLang="en-US" sz="2000">
                <a:solidFill>
                  <a:srgbClr val="000000"/>
                </a:solidFill>
                <a:latin typeface="微软雅黑" panose="020B0503020204020204" pitchFamily="34" charset="-122"/>
                <a:ea typeface="微软雅黑" panose="020B0503020204020204" pitchFamily="34" charset="-122"/>
                <a:sym typeface="+mn-ea"/>
              </a:rPr>
              <a:t>杨金顺</a:t>
            </a:r>
            <a:endParaRPr kumimoji="1" lang="zh-CN" altLang="en-US" sz="2000">
              <a:solidFill>
                <a:srgbClr val="000000"/>
              </a:solidFill>
              <a:latin typeface="微软雅黑" panose="020B0503020204020204" pitchFamily="34" charset="-122"/>
              <a:ea typeface="微软雅黑" panose="020B0503020204020204" pitchFamily="34" charset="-122"/>
            </a:endParaRPr>
          </a:p>
          <a:p>
            <a:pPr algn="l">
              <a:lnSpc>
                <a:spcPct val="120000"/>
              </a:lnSpc>
            </a:pPr>
            <a:endParaRPr kumimoji="1" lang="zh-CN" altLang="en-US" sz="2000">
              <a:solidFill>
                <a:srgbClr val="000000"/>
              </a:solidFill>
              <a:latin typeface="微软雅黑" panose="020B0503020204020204" pitchFamily="34" charset="-122"/>
              <a:ea typeface="微软雅黑" panose="020B0503020204020204" pitchFamily="34" charset="-122"/>
            </a:endParaRPr>
          </a:p>
        </p:txBody>
      </p:sp>
      <p:pic>
        <p:nvPicPr>
          <p:cNvPr id="2" name="图片 1" descr="顺源机械LOGO"/>
          <p:cNvPicPr>
            <a:picLocks noChangeAspect="1"/>
          </p:cNvPicPr>
          <p:nvPr>
            <p:custDataLst>
              <p:tags r:id="rId3"/>
            </p:custDataLst>
          </p:nvPr>
        </p:nvPicPr>
        <p:blipFill>
          <a:blip r:embed="rId10" cstate="print"/>
          <a:srcRect/>
          <a:stretch>
            <a:fillRect/>
          </a:stretch>
        </p:blipFill>
        <p:spPr>
          <a:xfrm>
            <a:off x="679450" y="5489575"/>
            <a:ext cx="2724150" cy="808990"/>
          </a:xfrm>
          <a:prstGeom prst="rect">
            <a:avLst/>
          </a:prstGeom>
        </p:spPr>
      </p:pic>
      <p:pic>
        <p:nvPicPr>
          <p:cNvPr id="22" name="图片 21" descr="顺源机械logo底"/>
          <p:cNvPicPr>
            <a:picLocks noChangeAspect="1"/>
          </p:cNvPicPr>
          <p:nvPr>
            <p:custDataLst>
              <p:tags r:id="rId4"/>
            </p:custDataLst>
          </p:nvPr>
        </p:nvPicPr>
        <p:blipFill>
          <a:blip r:embed="rId11" cstate="print">
            <a:alphaModFix amt="74000"/>
          </a:blip>
          <a:stretch>
            <a:fillRect/>
          </a:stretch>
        </p:blipFill>
        <p:spPr>
          <a:xfrm>
            <a:off x="7177405" y="211455"/>
            <a:ext cx="4549140" cy="4635500"/>
          </a:xfrm>
          <a:prstGeom prst="rect">
            <a:avLst/>
          </a:prstGeom>
        </p:spPr>
      </p:pic>
      <p:sp>
        <p:nvSpPr>
          <p:cNvPr id="20"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custDataLst>
              <p:tags r:id="rId5"/>
            </p:custDataLst>
          </p:nvPr>
        </p:nvSpPr>
        <p:spPr bwMode="auto">
          <a:xfrm>
            <a:off x="745490" y="1343660"/>
            <a:ext cx="10981055" cy="2295525"/>
          </a:xfrm>
          <a:prstGeom prst="rect">
            <a:avLst/>
          </a:prstGeom>
          <a:noFill/>
          <a:ln>
            <a:noFill/>
          </a:ln>
          <a:effectLst/>
        </p:spPr>
        <p:txBody>
          <a:bodyPr wrap="square" tIns="0" bIns="0">
            <a:noAutofit/>
            <a:scene3d>
              <a:camera prst="orthographicFront"/>
              <a:lightRig rig="threePt" dir="t"/>
            </a:scene3d>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685800" fontAlgn="base">
              <a:lnSpc>
                <a:spcPct val="120000"/>
              </a:lnSpc>
              <a:spcBef>
                <a:spcPct val="0"/>
              </a:spcBef>
              <a:spcAft>
                <a:spcPct val="0"/>
              </a:spcAft>
            </a:pPr>
            <a:r>
              <a:rPr sz="6000" b="1" dirty="0">
                <a:solidFill>
                  <a:schemeClr val="l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氯气透平压缩技术</a:t>
            </a:r>
            <a:r>
              <a:rPr lang="zh-CN" sz="6000" b="1" dirty="0">
                <a:solidFill>
                  <a:schemeClr val="l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移植于</a:t>
            </a:r>
            <a:r>
              <a:rPr lang="en-US" altLang="zh-CN" sz="6000" b="1" dirty="0">
                <a:solidFill>
                  <a:schemeClr val="l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       </a:t>
            </a:r>
          </a:p>
          <a:p>
            <a:pPr algn="r" defTabSz="685800" fontAlgn="base">
              <a:lnSpc>
                <a:spcPct val="120000"/>
              </a:lnSpc>
              <a:spcBef>
                <a:spcPct val="0"/>
              </a:spcBef>
              <a:spcAft>
                <a:spcPct val="0"/>
              </a:spcAft>
            </a:pPr>
            <a:r>
              <a:rPr sz="6000" b="1" dirty="0">
                <a:solidFill>
                  <a:schemeClr val="l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氯乙烯压缩的</a:t>
            </a:r>
            <a:r>
              <a:rPr lang="zh-CN" sz="6000" b="1" dirty="0">
                <a:solidFill>
                  <a:schemeClr val="l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应用与展望</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95375" y="1000760"/>
            <a:ext cx="10293985" cy="509270"/>
          </a:xfrm>
          <a:prstGeom prst="rect">
            <a:avLst/>
          </a:prstGeom>
          <a:noFill/>
        </p:spPr>
        <p:txBody>
          <a:bodyPr wrap="square" rtlCol="0" anchor="t">
            <a:spAutoFit/>
          </a:bodyPr>
          <a:lstStyle/>
          <a:p>
            <a:pPr>
              <a:lnSpc>
                <a:spcPct val="170000"/>
              </a:lnSpc>
            </a:pP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氯气与氯乙烯理化毒理性质的综合比较</a:t>
            </a:r>
          </a:p>
        </p:txBody>
      </p:sp>
      <p:sp>
        <p:nvSpPr>
          <p:cNvPr id="5" name="文本框 4"/>
          <p:cNvSpPr txBox="1"/>
          <p:nvPr>
            <p:custDataLst>
              <p:tags r:id="rId2"/>
            </p:custDataLst>
          </p:nvPr>
        </p:nvSpPr>
        <p:spPr>
          <a:xfrm>
            <a:off x="1095375" y="203200"/>
            <a:ext cx="581469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氯气与氯乙烯气体的理化性质与毒理</a:t>
            </a:r>
          </a:p>
        </p:txBody>
      </p:sp>
      <p:graphicFrame>
        <p:nvGraphicFramePr>
          <p:cNvPr id="7" name="表格 6"/>
          <p:cNvGraphicFramePr/>
          <p:nvPr>
            <p:custDataLst>
              <p:tags r:id="rId3"/>
            </p:custDataLst>
          </p:nvPr>
        </p:nvGraphicFramePr>
        <p:xfrm>
          <a:off x="1196340" y="1532255"/>
          <a:ext cx="9939655" cy="4252595"/>
        </p:xfrm>
        <a:graphic>
          <a:graphicData uri="http://schemas.openxmlformats.org/drawingml/2006/table">
            <a:tbl>
              <a:tblPr/>
              <a:tblGrid>
                <a:gridCol w="623570"/>
                <a:gridCol w="1388110"/>
                <a:gridCol w="2639060"/>
                <a:gridCol w="3162300"/>
                <a:gridCol w="2126615"/>
              </a:tblGrid>
              <a:tr h="26162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序号</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项 目</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 气</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氯乙 烯</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备 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一</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物理性质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25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感观性状</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黄绿色、有刺激性气味的单质气体</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无色，有醚样、水果气味的化合物气体</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62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沸点（℃）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-34.0（101 kpa)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-13.4(101kPa)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气体密度(kg/m3)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3.17 (101kPa)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2.79 (101kPa)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25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临界温度（℃）</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144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151.5</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98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5</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临界压力(MPa)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7.71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5.60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98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6</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饱和蒸汽压(kPa)</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673 (20℃)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343.5 (20℃)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比热容比(绝热指数)</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1.307</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1.279</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25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二</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化学性质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强氧化性，助燃</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活泼，易燃易爆</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分子量</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62.5</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62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燃点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472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25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闪点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-78</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991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爆炸极限(空气中含量%)</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3.6~33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氯乙烯的化学爆炸危险性高于氯，氯因沸点低于氯乙烯而物理爆炸危险高于氯乙烯</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95375" y="1000760"/>
            <a:ext cx="10293985" cy="509270"/>
          </a:xfrm>
          <a:prstGeom prst="rect">
            <a:avLst/>
          </a:prstGeom>
          <a:noFill/>
        </p:spPr>
        <p:txBody>
          <a:bodyPr wrap="square" rtlCol="0" anchor="t">
            <a:spAutoFit/>
          </a:bodyPr>
          <a:lstStyle/>
          <a:p>
            <a:pPr>
              <a:lnSpc>
                <a:spcPct val="170000"/>
              </a:lnSpc>
            </a:pP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氯气与氯乙烯理化毒理性质的综合比较</a:t>
            </a:r>
          </a:p>
        </p:txBody>
      </p:sp>
      <p:sp>
        <p:nvSpPr>
          <p:cNvPr id="5" name="文本框 4"/>
          <p:cNvSpPr txBox="1"/>
          <p:nvPr>
            <p:custDataLst>
              <p:tags r:id="rId2"/>
            </p:custDataLst>
          </p:nvPr>
        </p:nvSpPr>
        <p:spPr>
          <a:xfrm>
            <a:off x="1095375" y="203200"/>
            <a:ext cx="581469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氯气与氯乙烯气体的理化性质与毒理</a:t>
            </a:r>
          </a:p>
        </p:txBody>
      </p:sp>
      <p:sp>
        <p:nvSpPr>
          <p:cNvPr id="3" name="文本框 2"/>
          <p:cNvSpPr txBox="1"/>
          <p:nvPr>
            <p:custDataLst>
              <p:tags r:id="rId3"/>
            </p:custDataLst>
          </p:nvPr>
        </p:nvSpPr>
        <p:spPr>
          <a:xfrm>
            <a:off x="1085850" y="5234940"/>
            <a:ext cx="10293985" cy="632460"/>
          </a:xfrm>
          <a:prstGeom prst="rect">
            <a:avLst/>
          </a:prstGeom>
          <a:noFill/>
        </p:spPr>
        <p:txBody>
          <a:bodyPr wrap="square" rtlCol="0" anchor="t">
            <a:spAutoFit/>
          </a:bodyPr>
          <a:lstStyle/>
          <a:p>
            <a:pPr>
              <a:lnSpc>
                <a:spcPct val="110000"/>
              </a:lnSpc>
            </a:pP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由上表可以看出，氯乙烯的易压缩性略低于氯气但差别不大，仅从压缩角度看不存在技术问题；氯乙烯的急性毒性远低于氯气，作业场所允许浓度是氯气的30倍，现有氯气透平压缩机轴封技术完全满足氯乙烯压缩需要。</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p>
        </p:txBody>
      </p:sp>
      <p:graphicFrame>
        <p:nvGraphicFramePr>
          <p:cNvPr id="7" name="表格 6"/>
          <p:cNvGraphicFramePr/>
          <p:nvPr>
            <p:custDataLst>
              <p:tags r:id="rId4"/>
            </p:custDataLst>
          </p:nvPr>
        </p:nvGraphicFramePr>
        <p:xfrm>
          <a:off x="1196340" y="1503680"/>
          <a:ext cx="9939655" cy="3640455"/>
        </p:xfrm>
        <a:graphic>
          <a:graphicData uri="http://schemas.openxmlformats.org/drawingml/2006/table">
            <a:tbl>
              <a:tblPr/>
              <a:tblGrid>
                <a:gridCol w="623570"/>
                <a:gridCol w="1388110"/>
                <a:gridCol w="2639060"/>
                <a:gridCol w="3162300"/>
                <a:gridCol w="2126615"/>
              </a:tblGrid>
              <a:tr h="22733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序号</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项 目</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 气</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氯乙 烯</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备 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3792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三</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毒性</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被列入《危险化学品名录》 ，并按照《危险化学品安全管理条例》管控。氯气危险特性标识为第2.3类有毒气体，现为剧毒危险品，排列序号为84，危规号：23002。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2017年10月27日世卫组织国际癌症研究机构致癌物清单中被列为1类致癌物(证据明确，会在人类中引发癌症)，氯乙烯所致的肝血管肉瘤更是我国法定职业性肿瘤。</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氯气可致人急性中毒，少量吸入即可致人哮喘甚至休克、死亡。氯乙烯中毒表现为亚急性或慢性，具致癌致畸致突变性。</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262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急性毒性</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LC50： 850mg/m3, 1小时（大鼠吸入）850mg/m3, 1小时（大鼠吸入）LD50：无资料</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LC50:无资料LD50: 500mg/kg（大鼠经口）</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LC50为半致死气体浓度LD50半致死剂量</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3728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亚急性与慢性毒性</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大鼠吸入30~40mg/m3蒸气，每天4h，5个月，20天后见心电图改变，心搏徐缓，心律不齐；4个半月后出现房室传导障碍。7900mg/m3，每天4h，每周5d，12个月，出现脑、肝、肺、肾病变及肿瘤。</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zh-CN" altLang="en-US" sz="12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四</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作业场所允许浓度</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1mg/m3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30mg/m3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 y="863599"/>
            <a:ext cx="12192001" cy="5128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6" name="组合 5"/>
          <p:cNvGrpSpPr/>
          <p:nvPr/>
        </p:nvGrpSpPr>
        <p:grpSpPr>
          <a:xfrm>
            <a:off x="0" y="881380"/>
            <a:ext cx="5356860" cy="5111115"/>
            <a:chOff x="-1000" y="1360"/>
            <a:chExt cx="10705" cy="9412"/>
          </a:xfrm>
          <a:solidFill>
            <a:schemeClr val="accent5">
              <a:lumMod val="60000"/>
              <a:lumOff val="40000"/>
            </a:schemeClr>
          </a:solidFill>
        </p:grpSpPr>
        <p:sp>
          <p:nvSpPr>
            <p:cNvPr id="3" name="五边形 2"/>
            <p:cNvSpPr/>
            <p:nvPr>
              <p:custDataLst>
                <p:tags r:id="rId4"/>
              </p:custDataLst>
            </p:nvPr>
          </p:nvSpPr>
          <p:spPr>
            <a:xfrm>
              <a:off x="-1000" y="1360"/>
              <a:ext cx="7910" cy="9412"/>
            </a:xfrm>
            <a:prstGeom prst="homePlate">
              <a:avLst>
                <a:gd name="adj" fmla="val 59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燕尾形 3"/>
            <p:cNvSpPr/>
            <p:nvPr/>
          </p:nvSpPr>
          <p:spPr>
            <a:xfrm>
              <a:off x="2955" y="1360"/>
              <a:ext cx="6751" cy="9412"/>
            </a:xfrm>
            <a:prstGeom prst="chevron">
              <a:avLst>
                <a:gd name="adj" fmla="val 692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grpSp>
      <p:grpSp>
        <p:nvGrpSpPr>
          <p:cNvPr id="8" name="组合 7"/>
          <p:cNvGrpSpPr/>
          <p:nvPr/>
        </p:nvGrpSpPr>
        <p:grpSpPr>
          <a:xfrm>
            <a:off x="857250" y="2662873"/>
            <a:ext cx="1816100" cy="1523365"/>
            <a:chOff x="1350" y="4253"/>
            <a:chExt cx="2860" cy="2399"/>
          </a:xfrm>
        </p:grpSpPr>
        <p:sp>
          <p:nvSpPr>
            <p:cNvPr id="19" name="文本框 18"/>
            <p:cNvSpPr txBox="1"/>
            <p:nvPr/>
          </p:nvSpPr>
          <p:spPr>
            <a:xfrm>
              <a:off x="1350" y="4253"/>
              <a:ext cx="2860" cy="2276"/>
            </a:xfrm>
            <a:prstGeom prst="rect">
              <a:avLst/>
            </a:prstGeom>
            <a:noFill/>
          </p:spPr>
          <p:txBody>
            <a:bodyPr wrap="square" rtlCol="0">
              <a:spAutoFit/>
            </a:bodyPr>
            <a:lstStyle/>
            <a:p>
              <a:pPr algn="dist"/>
              <a:r>
                <a:rPr kumimoji="1" lang="en-US" altLang="zh-CN" sz="8800">
                  <a:solidFill>
                    <a:srgbClr val="FFFFFF"/>
                  </a:solidFill>
                  <a:latin typeface="Arial Black" panose="020B0A04020102020204"/>
                </a:rPr>
                <a:t>03</a:t>
              </a:r>
            </a:p>
          </p:txBody>
        </p:sp>
        <p:sp>
          <p:nvSpPr>
            <p:cNvPr id="20" name="文本框 19"/>
            <p:cNvSpPr txBox="1"/>
            <p:nvPr/>
          </p:nvSpPr>
          <p:spPr>
            <a:xfrm>
              <a:off x="1390" y="6254"/>
              <a:ext cx="2620" cy="398"/>
            </a:xfrm>
            <a:prstGeom prst="rect">
              <a:avLst/>
            </a:prstGeom>
            <a:noFill/>
          </p:spPr>
          <p:txBody>
            <a:bodyPr wrap="square" rtlCol="0">
              <a:spAutoFit/>
            </a:bodyPr>
            <a:lstStyle/>
            <a:p>
              <a:pPr algn="dist"/>
              <a:r>
                <a:rPr kumimoji="1" lang="en-US" altLang="zh-CN" sz="1050">
                  <a:solidFill>
                    <a:srgbClr val="FFFFFF"/>
                  </a:solidFill>
                </a:rPr>
                <a:t>PART THREE</a:t>
              </a:r>
            </a:p>
          </p:txBody>
        </p:sp>
      </p:grpSp>
      <p:pic>
        <p:nvPicPr>
          <p:cNvPr id="7" name="图片 6" descr="顺源机械logo底"/>
          <p:cNvPicPr>
            <a:picLocks noChangeAspect="1"/>
          </p:cNvPicPr>
          <p:nvPr>
            <p:custDataLst>
              <p:tags r:id="rId2"/>
            </p:custDataLst>
          </p:nvPr>
        </p:nvPicPr>
        <p:blipFill>
          <a:blip r:embed="rId7" cstate="print">
            <a:alphaModFix amt="40000"/>
          </a:blip>
          <a:stretch>
            <a:fillRect/>
          </a:stretch>
        </p:blipFill>
        <p:spPr>
          <a:xfrm>
            <a:off x="7366000" y="1615604"/>
            <a:ext cx="3557270" cy="3624580"/>
          </a:xfrm>
          <a:prstGeom prst="rect">
            <a:avLst/>
          </a:prstGeom>
        </p:spPr>
      </p:pic>
      <p:sp>
        <p:nvSpPr>
          <p:cNvPr id="21" name="矩形 20"/>
          <p:cNvSpPr/>
          <p:nvPr>
            <p:custDataLst>
              <p:tags r:id="rId3"/>
            </p:custDataLst>
          </p:nvPr>
        </p:nvSpPr>
        <p:spPr>
          <a:xfrm>
            <a:off x="5486400" y="2440469"/>
            <a:ext cx="5946140" cy="2799715"/>
          </a:xfrm>
          <a:prstGeom prst="rect">
            <a:avLst/>
          </a:prstGeom>
        </p:spPr>
        <p:txBody>
          <a:bodyPr wrap="square">
            <a:spAutoFit/>
          </a:bodyPr>
          <a:lstStyle/>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三、氯气透平压缩技术</a:t>
            </a:r>
          </a:p>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 </a:t>
            </a:r>
            <a:r>
              <a:rPr kumimoji="1" lang="en-US" altLang="zh-CN" sz="4400" b="1">
                <a:solidFill>
                  <a:schemeClr val="lt1"/>
                </a:solidFill>
                <a:latin typeface="微软雅黑" panose="020B0503020204020204" pitchFamily="34" charset="-122"/>
                <a:ea typeface="微软雅黑" panose="020B0503020204020204" pitchFamily="34" charset="-122"/>
                <a:sym typeface="+mn-ea"/>
              </a:rPr>
              <a:t>      </a:t>
            </a:r>
            <a:r>
              <a:rPr kumimoji="1" lang="zh-CN" altLang="en-US" sz="4400" b="1">
                <a:solidFill>
                  <a:schemeClr val="lt1"/>
                </a:solidFill>
                <a:latin typeface="微软雅黑" panose="020B0503020204020204" pitchFamily="34" charset="-122"/>
                <a:ea typeface="微软雅黑" panose="020B0503020204020204" pitchFamily="34" charset="-122"/>
                <a:sym typeface="+mn-ea"/>
              </a:rPr>
              <a:t>移植用于氯乙烯压</a:t>
            </a:r>
          </a:p>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 </a:t>
            </a:r>
            <a:r>
              <a:rPr kumimoji="1" lang="en-US" altLang="zh-CN" sz="4400" b="1">
                <a:solidFill>
                  <a:schemeClr val="lt1"/>
                </a:solidFill>
                <a:latin typeface="微软雅黑" panose="020B0503020204020204" pitchFamily="34" charset="-122"/>
                <a:ea typeface="微软雅黑" panose="020B0503020204020204" pitchFamily="34" charset="-122"/>
                <a:sym typeface="+mn-ea"/>
              </a:rPr>
              <a:t>      </a:t>
            </a:r>
            <a:r>
              <a:rPr kumimoji="1" lang="zh-CN" altLang="en-US" sz="4400" b="1">
                <a:solidFill>
                  <a:schemeClr val="lt1"/>
                </a:solidFill>
                <a:latin typeface="微软雅黑" panose="020B0503020204020204" pitchFamily="34" charset="-122"/>
                <a:ea typeface="微软雅黑" panose="020B0503020204020204" pitchFamily="34" charset="-122"/>
                <a:sym typeface="+mn-ea"/>
              </a:rPr>
              <a:t>缩的可行性</a:t>
            </a:r>
            <a:endParaRPr kumimoji="1" lang="zh-CN" altLang="en-US" sz="4400" b="1">
              <a:solidFill>
                <a:schemeClr val="lt1"/>
              </a:solidFill>
              <a:latin typeface="微软雅黑" panose="020B0503020204020204" pitchFamily="34" charset="-122"/>
              <a:ea typeface="微软雅黑" panose="020B0503020204020204" pitchFamily="34" charset="-122"/>
            </a:endParaRPr>
          </a:p>
          <a:p>
            <a:pPr algn="l"/>
            <a:endParaRPr kumimoji="1" lang="zh-CN" altLang="en-US" sz="4400" b="1">
              <a:solidFill>
                <a:schemeClr val="l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959485"/>
            <a:ext cx="11002645" cy="4999355"/>
          </a:xfrm>
          <a:prstGeom prst="rect">
            <a:avLst/>
          </a:prstGeom>
          <a:noFill/>
        </p:spPr>
        <p:txBody>
          <a:bodyPr wrap="square" rtlCol="0" anchor="t">
            <a:spAutoFit/>
          </a:bodyPr>
          <a:lstStyle/>
          <a:p>
            <a:pPr>
              <a:lnSpc>
                <a:spcPct val="140000"/>
              </a:lnSpc>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研发氯乙烯透平机的难点</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氯乙烯气体的压缩难度比氯气高</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氯乙烯的分子量为62.5，较氯气分子量71为小，且有的PVC厂家提供的氯乙烯含量最低不足90%，平均分子量不足60，压缩难度比氯气大。</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排气压力比现有氯气透平压缩机高</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部分PVC厂家要求氯乙烯压缩机进气压力1~5kPa(G），排气压力≤0.6MPa(G)，由于各地大气压不同，压缩比约为7~9。限于已有螺杆机现场位置限制，只能考虑以整体齿轮增速型透平式压缩机取代，而现有的两级压缩氯气透平压缩机设计压缩比一般不超过6。</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工艺介质有防爆要求</a:t>
            </a:r>
          </a:p>
          <a:p>
            <a:pPr indent="355600" algn="just" fontAlgn="auto">
              <a:lnSpc>
                <a:spcPct val="140000"/>
              </a:lnSpc>
              <a:extLst>
                <a:ext uri="{35155182-B16C-46BC-9424-99874614C6A1}">
                  <wpsdc:indentchars xmlns="" xmlns:wpsdc="http://www.wps.cn/officeDocument/2017/drawingmlCustomData" val="200" checksum="3837665281"/>
                </a:ext>
              </a:extLs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氯乙烯气体是易燃易爆气体，而且氯乙烯分子含有双键，为不饱和氯烃，化学性质比较活泼。这对设备的零部件材质、接地、密封提出了更高的要求。</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有的PVC厂家提出氯乙烯的毒性为极毒</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氯乙烯气体含水量比氯气高</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各PVC厂家提供的氯乙烯气体含水量普遍较高，有的甚至超过1000ppm，这对于氯气透平压缩机是绝对不允许的。</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客户一般都想用成熟产品，不愿第一个“吃螃蟹”</a:t>
            </a:r>
          </a:p>
          <a:p>
            <a:pPr indent="355600" fontAlgn="auto">
              <a:lnSpc>
                <a:spcPct val="140000"/>
              </a:lnSpc>
              <a:extLst>
                <a:ext uri="{35155182-B16C-46BC-9424-99874614C6A1}">
                  <wpsdc:indentchars xmlns="" xmlns:wpsdc="http://www.wps.cn/officeDocument/2017/drawingmlCustomData" val="200" checksum="3837665281"/>
                </a:ext>
              </a:extLs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这才是问题的关键。但如大家都这么做，我们的技术与装备就很难进步，而实际上氯气透平压缩机是已成功运行四十余年的设备，在针对氯乙烯介质特点做必要改进后，技术上并无瓶颈。</a:t>
            </a: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02645" cy="4951730"/>
          </a:xfrm>
          <a:prstGeom prst="rect">
            <a:avLst/>
          </a:prstGeom>
          <a:noFill/>
        </p:spPr>
        <p:txBody>
          <a:bodyPr wrap="square" rtlCol="0" anchor="t">
            <a:spAutoFit/>
          </a:bodyPr>
          <a:lstStyle/>
          <a:p>
            <a:pPr>
              <a:lnSpc>
                <a:spcPct val="140000"/>
              </a:lnSpc>
            </a:pP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氯气透平压缩技术移植用于氯乙烯压缩的可行性</a:t>
            </a:r>
          </a:p>
          <a:p>
            <a:pPr indent="330200" fontAlgn="auto">
              <a:lnSpc>
                <a:spcPct val="140000"/>
              </a:lnSpc>
              <a:extLst>
                <a:ext uri="{35155182-B16C-46BC-9424-99874614C6A1}">
                  <wpsdc:indentchars xmlns="" xmlns:wpsdc="http://www.wps.cn/officeDocument/2017/drawingmlCustomData" val="200" checksum="494115457"/>
                </a:ext>
              </a:extLst>
            </a:pPr>
            <a:r>
              <a:rPr lang="zh-CN" altLang="en-US" sz="13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氯乙烯气体的压缩难度远小于氯化氢</a:t>
            </a:r>
            <a:endPar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30200" fontAlgn="auto">
              <a:lnSpc>
                <a:spcPct val="140000"/>
              </a:lnSpc>
              <a:extLst>
                <a:ext uri="{35155182-B16C-46BC-9424-99874614C6A1}">
                  <wpsdc:indentchars xmlns="" xmlns:wpsdc="http://www.wps.cn/officeDocument/2017/drawingmlCustomData" val="200" checksum="494115457"/>
                </a:ext>
              </a:extLst>
            </a:pPr>
            <a:r>
              <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氯乙烯气体分子量为62.5，即使有的PVC厂家所提数据氯乙烯含量偏低，但其平均分子量仍远高于氯化氢(分子量36.5)，而氯化氢透平机是早已投运多年的既有产品。</a:t>
            </a:r>
          </a:p>
          <a:p>
            <a:pPr indent="330200" fontAlgn="auto">
              <a:lnSpc>
                <a:spcPct val="140000"/>
              </a:lnSpc>
              <a:extLst>
                <a:ext uri="{35155182-B16C-46BC-9424-99874614C6A1}">
                  <wpsdc:indentchars xmlns="" xmlns:wpsdc="http://www.wps.cn/officeDocument/2017/drawingmlCustomData" val="200" checksum="494115457"/>
                </a:ext>
              </a:extLst>
            </a:pPr>
            <a:r>
              <a:rPr lang="zh-CN" altLang="en-US" sz="13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压缩比偏高的应对办法</a:t>
            </a:r>
            <a:endPar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30200" fontAlgn="auto">
              <a:lnSpc>
                <a:spcPct val="140000"/>
              </a:lnSpc>
              <a:extLst>
                <a:ext uri="{35155182-B16C-46BC-9424-99874614C6A1}">
                  <wpsdc:indentchars xmlns="" xmlns:wpsdc="http://www.wps.cn/officeDocument/2017/drawingmlCustomData" val="200" checksum="494115457"/>
                </a:ext>
              </a:extLst>
            </a:pPr>
            <a:r>
              <a:rPr lang="en-US" altLang="zh-CN"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VC厂家要求的氯乙烯压缩比行业内现用透平式氯压机偏高，但进气压力普遍为微正压，相较于透平式氯压机普遍进气压力-10kPa及以下，对于压缩机设计是有利的。而进气温度10~15℃相较透平式氯压机的30℃为低，对于压缩机设计同样也是有利的。按照一般规律，离心(透平)式压缩机的压力升与进气密度成正比，与叶轮线速度的平方成正比，PVC厂家给的氯乙烯进气条件下的气体密度约为已有透平式氯化氢压缩机进气密度的1.6倍以上，因而氯乙烯透平压缩机叶轮设计难度并不太大。</a:t>
            </a:r>
          </a:p>
          <a:p>
            <a:pPr indent="330200" fontAlgn="auto">
              <a:lnSpc>
                <a:spcPct val="140000"/>
              </a:lnSpc>
              <a:extLst>
                <a:ext uri="{35155182-B16C-46BC-9424-99874614C6A1}">
                  <wpsdc:indentchars xmlns="" xmlns:wpsdc="http://www.wps.cn/officeDocument/2017/drawingmlCustomData" val="200" checksum="494115457"/>
                </a:ext>
              </a:extLst>
            </a:pPr>
            <a:r>
              <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于这一问题我们注意到氯气的比热容比为1.307，氯乙烯气体的比热容比为1.179，在相同压缩比下，氯乙烯的排气温度要低于氯气，这就意味着氯乙烯允许更大的压缩比。因此，可考虑适当提高转速或加大叶轮直径，以提高叶轮线速度，适应其对压缩比较高的要求。</a:t>
            </a:r>
          </a:p>
          <a:p>
            <a:pPr indent="330200" fontAlgn="auto">
              <a:lnSpc>
                <a:spcPct val="140000"/>
              </a:lnSpc>
              <a:extLst>
                <a:ext uri="{35155182-B16C-46BC-9424-99874614C6A1}">
                  <wpsdc:indentchars xmlns="" xmlns:wpsdc="http://www.wps.cn/officeDocument/2017/drawingmlCustomData" val="200" checksum="494115457"/>
                </a:ext>
              </a:extLst>
            </a:pPr>
            <a:r>
              <a:rPr lang="zh-CN" altLang="en-US" sz="13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可以参考现用氯乙烯压缩机的防爆设计</a:t>
            </a:r>
            <a:endPar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30200" algn="just" fontAlgn="auto">
              <a:lnSpc>
                <a:spcPct val="140000"/>
              </a:lnSpc>
              <a:extLst>
                <a:ext uri="{35155182-B16C-46BC-9424-99874614C6A1}">
                  <wpsdc:indentchars xmlns="" xmlns:wpsdc="http://www.wps.cn/officeDocument/2017/drawingmlCustomData" val="200" checksum="494115457"/>
                </a:ext>
              </a:extLst>
            </a:pPr>
            <a:r>
              <a:rPr lang="zh-CN" altLang="en-US" sz="13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乙烯气体虽是易燃气体，但只要含量不在爆炸极限范围内是不会燃烧爆炸的。氯乙烯爆炸极限是3.6~33%，其下限涉及作业场所的爆炸危险，其实质是压缩机的轴封问题。而氯气透平压缩机现场氯气允许浓度是1mg/m3，其密封技术完全满足氯乙烯压缩现场要求。其上限实质是输送介质问题，而进入压缩机的氯乙烯气体含量不可能低于33%。世界上同属易燃易爆气体的天然气、合成氨、甚至氢气，早已使用透平机压缩，因而氯乙烯压缩没有不可以使用透平机的道理。至于防爆问题，只需借鉴现用压缩装置，选用防爆电器仪表，过流部分运转配合件选用不易产生火花的材料比如较低碳含量的不锈钢，做好防静电及接地设计就行了。相信用户及相关设计单位在这方面更有经验，厂商自然非常愿意求得他们的合作。</a:t>
            </a: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80750" cy="4391660"/>
          </a:xfrm>
          <a:prstGeom prst="rect">
            <a:avLst/>
          </a:prstGeom>
          <a:noFill/>
        </p:spPr>
        <p:txBody>
          <a:bodyPr wrap="square" rtlCol="0" anchor="t">
            <a:noAutofit/>
          </a:bodyPr>
          <a:lstStyle/>
          <a:p>
            <a:pPr indent="355600" fontAlgn="auto">
              <a:lnSpc>
                <a:spcPct val="170000"/>
              </a:lnSpc>
              <a:extLst>
                <a:ext uri="{35155182-B16C-46BC-9424-99874614C6A1}">
                  <wpsdc:indentchars xmlns="" xmlns:wpsdc="http://www.wps.cn/officeDocument/2017/drawingmlCustomData" val="200" checksum="3837665281"/>
                </a:ext>
              </a:extLst>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 关于对氯乙烯毒性的认知</a:t>
            </a:r>
          </a:p>
          <a:p>
            <a:pPr indent="355600" fontAlgn="auto">
              <a:lnSpc>
                <a:spcPct val="170000"/>
              </a:lnSpc>
              <a:extLst>
                <a:ext uri="{35155182-B16C-46BC-9424-99874614C6A1}">
                  <wpsdc:indentchars xmlns="" xmlns:wpsdc="http://www.wps.cn/officeDocument/2017/drawingmlCustomData" val="200" checksum="3837665281"/>
                </a:ext>
              </a:extLst>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尽管有PVC厂家提出氯乙烯是极毒，但从前面对于氯气和氯乙烯毒性的比较，可知氯乙烯的毒性主要表现为慢性、亚急性和积累危害，其短时的急性毒性远低于氯气，有资料直接称其属低毒类。国家规定的作业场所最高允许浓度氯乙烯比氯气高30倍，我们认为将氯碱行业广泛使用的氯气透平压缩技术移植用于氯乙烯压缩，不应存在职业危害问题，因而氯气透平压缩机的密封技术完全可以满足氯乙烯压缩需要。</a:t>
            </a:r>
          </a:p>
          <a:p>
            <a:pPr indent="355600" fontAlgn="auto">
              <a:lnSpc>
                <a:spcPct val="170000"/>
              </a:lnSpc>
              <a:extLst>
                <a:ext uri="{35155182-B16C-46BC-9424-99874614C6A1}">
                  <wpsdc:indentchars xmlns="" xmlns:wpsdc="http://www.wps.cn/officeDocument/2017/drawingmlCustomData" val="200" checksum="3837665281"/>
                </a:ext>
              </a:extLst>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 关于氯乙烯透平压缩机的密封问题</a:t>
            </a:r>
          </a:p>
          <a:p>
            <a:pPr indent="355600" fontAlgn="auto">
              <a:lnSpc>
                <a:spcPct val="170000"/>
              </a:lnSpc>
              <a:extLst>
                <a:ext uri="{35155182-B16C-46BC-9424-99874614C6A1}">
                  <wpsdc:indentchars xmlns="" xmlns:wpsdc="http://www.wps.cn/officeDocument/2017/drawingmlCustomData" val="200" checksum="3837665281"/>
                </a:ext>
              </a:extLst>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咨询交流中PVC厂家强调氯乙烯气体易燃及毒性，对于透平机来说实质是个轴封问题，因为除此处为动密封外，其余部分都是静密封，与活塞机、螺杆机并无二致。我们对此考虑如下：</a:t>
            </a:r>
          </a:p>
          <a:p>
            <a:pPr indent="355600" fontAlgn="auto">
              <a:lnSpc>
                <a:spcPct val="170000"/>
              </a:lnSpc>
              <a:extLst>
                <a:ext uri="{35155182-B16C-46BC-9424-99874614C6A1}">
                  <wpsdc:indentchars xmlns="" xmlns:wpsdc="http://www.wps.cn/officeDocument/2017/drawingmlCustomData" val="200" checksum="3837665281"/>
                </a:ext>
              </a:extLst>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1）针对氯乙烯压缩排气压力比现在常用的透平式氯压机较高的情况，可以考虑为叶轮设计背叶片，靠其离心作用抵消叶轮背面的气体压力，从而保证现用透平式氯压机的轴封能够滿足氯乙烯压缩的密封要求。</a:t>
            </a:r>
          </a:p>
          <a:p>
            <a:pPr indent="355600" fontAlgn="auto">
              <a:lnSpc>
                <a:spcPct val="170000"/>
              </a:lnSpc>
              <a:extLst>
                <a:ext uri="{35155182-B16C-46BC-9424-99874614C6A1}">
                  <wpsdc:indentchars xmlns="" xmlns:wpsdc="http://www.wps.cn/officeDocument/2017/drawingmlCustomData" val="200" checksum="3837665281"/>
                </a:ext>
              </a:extLst>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2）PVC厂家提供的氯乙烯含量大多仅90%左右，透平式氯压机移植用于氯乙烯压缩，仍以少量氮气作为密封气，其对于氯乙烯含量的影响用户不应过于介意。</a:t>
            </a:r>
          </a:p>
          <a:p>
            <a:pPr indent="355600" fontAlgn="auto">
              <a:lnSpc>
                <a:spcPct val="170000"/>
              </a:lnSpc>
              <a:extLst>
                <a:ext uri="{35155182-B16C-46BC-9424-99874614C6A1}">
                  <wpsdc:indentchars xmlns="" xmlns:wpsdc="http://www.wps.cn/officeDocument/2017/drawingmlCustomData" val="200" checksum="3837665281"/>
                </a:ext>
              </a:extLst>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如果PVC厂家刻意在乎氮气密封对氯乙烯纯度的影响，可以考虑以水蒸气密封，并将蒸汽密封尾气冷凝分离后回抽到一级进口。</a:t>
            </a: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02645" cy="3964305"/>
          </a:xfrm>
          <a:prstGeom prst="rect">
            <a:avLst/>
          </a:prstGeom>
          <a:noFill/>
        </p:spPr>
        <p:txBody>
          <a:bodyPr wrap="square" rtlCol="0" anchor="t">
            <a:spAutoFit/>
          </a:bodyPr>
          <a:lstStyle/>
          <a:p>
            <a:pPr indent="355600" fontAlgn="auto">
              <a:lnSpc>
                <a:spcPct val="180000"/>
              </a:lnSpc>
              <a:extLst>
                <a:ext uri="{35155182-B16C-46BC-9424-99874614C6A1}">
                  <wpsdc:indentchars xmlns="" xmlns:wpsdc="http://www.wps.cn/officeDocument/2017/drawingmlCustomData" val="200" checksum="3837665281"/>
                </a:ext>
              </a:extLst>
            </a:pP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关于氯乙烯气体含水偏高</a:t>
            </a:r>
          </a:p>
          <a:p>
            <a:pPr indent="355600" fontAlgn="auto">
              <a:lnSpc>
                <a:spcPct val="180000"/>
              </a:lnSpc>
              <a:extLst>
                <a:ext uri="{35155182-B16C-46BC-9424-99874614C6A1}">
                  <wpsdc:indentchars xmlns="" xmlns:wpsdc="http://www.wps.cn/officeDocument/2017/drawingmlCustomData" val="200" checksum="3837665281"/>
                </a:ext>
              </a:extLst>
            </a:pPr>
            <a:r>
              <a:rPr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在透平式氯压机厂家要求氯气含水100ppm以下甚至更低，主要是氯气遇水会歧化生成盐酸和次氯酸，二者均对氯压机过流部件材料具有强烈腐蚀作用。我们注意到PVC厂家氯乙烯气柜、管道、设备基本为碳钢材料，且未做防腐处理，这就意味着只要不含视在明水，没有必要过于在意氯乙烯气体的含水量，更何况氯乙烯进入压缩机后，压缩过程是个过热过程，不会析出水滴。</a:t>
            </a:r>
          </a:p>
          <a:p>
            <a:pPr indent="355600" fontAlgn="auto">
              <a:lnSpc>
                <a:spcPct val="180000"/>
              </a:lnSpc>
              <a:extLst>
                <a:ext uri="{35155182-B16C-46BC-9424-99874614C6A1}">
                  <wpsdc:indentchars xmlns="" xmlns:wpsdc="http://www.wps.cn/officeDocument/2017/drawingmlCustomData" val="200" checksum="3837665281"/>
                </a:ext>
              </a:extLst>
            </a:pP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 透平式氯压机是多年成熟产品</a:t>
            </a:r>
          </a:p>
          <a:p>
            <a:pPr indent="355600" fontAlgn="auto">
              <a:lnSpc>
                <a:spcPct val="180000"/>
              </a:lnSpc>
              <a:extLst>
                <a:ext uri="{35155182-B16C-46BC-9424-99874614C6A1}">
                  <wpsdc:indentchars xmlns="" xmlns:wpsdc="http://www.wps.cn/officeDocument/2017/drawingmlCustomData" val="200" checksum="3837665281"/>
                </a:ext>
              </a:extLst>
            </a:pPr>
            <a:r>
              <a:rPr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自上世纪七十年代末透平式氯压机引入我国氯碱行业，已有四十多年的应用经验，其技术成熟，质量可靠，高效节能，故障率低，连续稳定运行数年基本无维修已不鲜见。</a:t>
            </a:r>
          </a:p>
          <a:p>
            <a:pPr indent="355600" fontAlgn="auto">
              <a:lnSpc>
                <a:spcPct val="180000"/>
              </a:lnSpc>
              <a:extLst>
                <a:ext uri="{35155182-B16C-46BC-9424-99874614C6A1}">
                  <wpsdc:indentchars xmlns="" xmlns:wpsdc="http://www.wps.cn/officeDocument/2017/drawingmlCustomData" val="200" checksum="3837665281"/>
                </a:ext>
              </a:extLst>
            </a:pP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氯气透平压缩技术移植用于氯乙烯压缩已有充分技术储备</a:t>
            </a:r>
          </a:p>
          <a:p>
            <a:pPr indent="355600" fontAlgn="auto">
              <a:lnSpc>
                <a:spcPct val="180000"/>
              </a:lnSpc>
              <a:extLst>
                <a:ext uri="{35155182-B16C-46BC-9424-99874614C6A1}">
                  <wpsdc:indentchars xmlns="" xmlns:wpsdc="http://www.wps.cn/officeDocument/2017/drawingmlCustomData" val="200" checksum="3837665281"/>
                </a:ext>
              </a:extLst>
            </a:pPr>
            <a:r>
              <a:rPr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在接到PVC厂家咨询透平式氯乙烯压缩机后，临海市顺源机械有限公司马上与用户咨询交流，收集数据及技术信息，展开技术研发，目前已就压缩系统、工艺装置、轴封改进等申报多项专利。</a:t>
            </a: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02645" cy="4436745"/>
          </a:xfrm>
          <a:prstGeom prst="rect">
            <a:avLst/>
          </a:prstGeom>
          <a:noFill/>
        </p:spPr>
        <p:txBody>
          <a:bodyPr wrap="square" rtlCol="0" anchor="t">
            <a:spAutoFit/>
          </a:bodyPr>
          <a:lstStyle/>
          <a:p>
            <a:pPr indent="0" fontAlgn="auto">
              <a:lnSpc>
                <a:spcPct val="200000"/>
              </a:lnSpc>
            </a:pPr>
            <a:r>
              <a:rPr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氯气透平压缩技术移植用于氯乙烯压缩的经济性</a:t>
            </a:r>
          </a:p>
          <a:p>
            <a:pPr indent="406400" fontAlgn="auto">
              <a:lnSpc>
                <a:spcPct val="200000"/>
              </a:lnSpc>
              <a:extLst>
                <a:ext uri="{35155182-B16C-46BC-9424-99874614C6A1}">
                  <wpsdc:indentchars xmlns="" xmlns:wpsdc="http://www.wps.cn/officeDocument/2017/drawingmlCustomData" val="200" checksum="1740828767"/>
                </a:ext>
              </a:extLst>
            </a:pP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这里仅对螺杆机与透平机做对比。</a:t>
            </a:r>
          </a:p>
          <a:p>
            <a:pPr indent="406400" fontAlgn="auto">
              <a:lnSpc>
                <a:spcPct val="200000"/>
              </a:lnSpc>
              <a:extLst>
                <a:ext uri="{35155182-B16C-46BC-9424-99874614C6A1}">
                  <wpsdc:indentchars xmlns="" xmlns:wpsdc="http://www.wps.cn/officeDocument/2017/drawingmlCustomData" val="200" checksum="1740828767"/>
                </a:ext>
              </a:extLst>
            </a:pPr>
            <a:r>
              <a:rPr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与螺杆机在投资方面的比较</a:t>
            </a:r>
          </a:p>
          <a:p>
            <a:pPr indent="406400" fontAlgn="auto">
              <a:lnSpc>
                <a:spcPct val="200000"/>
              </a:lnSpc>
              <a:extLst>
                <a:ext uri="{35155182-B16C-46BC-9424-99874614C6A1}">
                  <wpsdc:indentchars xmlns="" xmlns:wpsdc="http://www.wps.cn/officeDocument/2017/drawingmlCustomData" val="200" checksum="1740828767"/>
                </a:ext>
              </a:extLst>
            </a:pP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用户现在20</a:t>
            </a: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a:t>
            </a: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吨PVC/年在装5100m3/h螺杆机五台(四开一备)，购置价约六七百万元。如对其改造，可考虑以12000Nm3/h透平机置换现用五台螺杆机中的一台，另四台螺杆机作备机(拆下的一台可做这四台的备机)，处于市场开发阶段的透平机厂家，六</a:t>
            </a: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七</a:t>
            </a: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万元的总价是可以接受的。对于新上项目，可考虑12000Nm3/h透平机两台(一开一备)，或6000Nm3/h透平机三台(两开一备)，如果再算上螺杆机比透平机因台数多而在管线、仪表、电器的投资差异，采用透平机的投资可能会少于螺杆机。</a:t>
            </a:r>
          </a:p>
          <a:p>
            <a:pPr indent="406400" fontAlgn="auto">
              <a:lnSpc>
                <a:spcPct val="140000"/>
              </a:lnSpc>
              <a:extLst>
                <a:ext uri="{35155182-B16C-46BC-9424-99874614C6A1}">
                  <wpsdc:indentchars xmlns="" xmlns:wpsdc="http://www.wps.cn/officeDocument/2017/drawingmlCustomData" val="200" checksum="1740828767"/>
                </a:ext>
              </a:extLst>
            </a:pPr>
            <a:endPar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02645" cy="4577080"/>
          </a:xfrm>
          <a:prstGeom prst="rect">
            <a:avLst/>
          </a:prstGeom>
          <a:noFill/>
        </p:spPr>
        <p:txBody>
          <a:bodyPr wrap="square" rtlCol="0" anchor="t">
            <a:spAutoFit/>
          </a:bodyPr>
          <a:lstStyle/>
          <a:p>
            <a:pPr indent="0" fontAlgn="auto">
              <a:lnSpc>
                <a:spcPct val="180000"/>
              </a:lnSpc>
            </a:pPr>
            <a:r>
              <a:rPr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氯气透平压缩技术移植用于氯乙烯压缩的经济性</a:t>
            </a:r>
            <a:endParaRPr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fontAlgn="auto">
              <a:lnSpc>
                <a:spcPct val="180000"/>
              </a:lnSpc>
              <a:extLst>
                <a:ext uri="{35155182-B16C-46BC-9424-99874614C6A1}">
                  <wpsdc:indentchars xmlns="" xmlns:wpsdc="http://www.wps.cn/officeDocument/2017/drawingmlCustomData" val="200" checksum="1740828767"/>
                </a:ext>
              </a:extLst>
            </a:pPr>
            <a:r>
              <a:rPr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与螺杆机功耗的比较</a:t>
            </a:r>
            <a:endParaRPr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fontAlgn="auto">
              <a:lnSpc>
                <a:spcPct val="180000"/>
              </a:lnSpc>
              <a:extLst>
                <a:ext uri="{35155182-B16C-46BC-9424-99874614C6A1}">
                  <wpsdc:indentchars xmlns="" xmlns:wpsdc="http://www.wps.cn/officeDocument/2017/drawingmlCustomData" val="200" checksum="1740828767"/>
                </a:ext>
              </a:extLst>
            </a:pPr>
            <a:r>
              <a:rPr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了方便螺杆机、活塞机与透平机进行功耗比较，先要弄明白三者铭牌标称流量的含义。目前国内PVC装置所用螺杆机、活塞机可能由于通用机械厂家的习惯，其铭牌标称流量为压缩机进气状态下的体积流量，其单位为m3/min或m3/h。而透平式氯压机作为专用机械，其厂家给予的铭牌标称流量一般是折算为标准状态下的流量，其单位为Nm3/h。二者是有明显区别的。现以位于高原的某企业现场螺杆机为例，其铭牌标称流量5100m3/h，当地大气压82kPa，给定进气温度15℃，进气压力4kPa.G即0.086MPa.A，折算标态流量为4157.6Nm3/h，为铭牌数值的81.5%。该企业平时要开4台。该机单台配用电机功率450kW，投入运行电机功率达1800kW。如拆换一台12000Nm3/h透平机，单台配用电机功率为1250kW，轴功率的/1094kW，据说该企业自发电费约每kWh 0.50元，采用透平机每年可节约电费200多万元。如果考虑从发电站到电机的线损、变电效率、功率因数、电机效率等，实际节电费用会更高。(</a:t>
            </a:r>
            <a:r>
              <a:rPr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见下面综合比较表</a:t>
            </a:r>
            <a:r>
              <a:rPr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21410"/>
            <a:ext cx="11002645" cy="3599815"/>
          </a:xfrm>
          <a:prstGeom prst="rect">
            <a:avLst/>
          </a:prstGeom>
          <a:noFill/>
        </p:spPr>
        <p:txBody>
          <a:bodyPr wrap="square" rtlCol="0" anchor="t">
            <a:spAutoFit/>
          </a:bodyPr>
          <a:lstStyle/>
          <a:p>
            <a:pPr indent="0" fontAlgn="auto">
              <a:lnSpc>
                <a:spcPct val="200000"/>
              </a:lnSpc>
            </a:pPr>
            <a:r>
              <a:rPr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氯气透平压缩技术移植用于氯乙烯压缩的经济性</a:t>
            </a:r>
          </a:p>
          <a:p>
            <a:pPr indent="406400" fontAlgn="auto">
              <a:lnSpc>
                <a:spcPct val="200000"/>
              </a:lnSpc>
              <a:extLst>
                <a:ext uri="{35155182-B16C-46BC-9424-99874614C6A1}">
                  <wpsdc:indentchars xmlns="" xmlns:wpsdc="http://www.wps.cn/officeDocument/2017/drawingmlCustomData" val="200" checksum="1740828767"/>
                </a:ext>
              </a:extLst>
            </a:pPr>
            <a:r>
              <a:rPr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与螺杆机维修费用的比较</a:t>
            </a:r>
          </a:p>
          <a:p>
            <a:pPr indent="406400" fontAlgn="auto">
              <a:lnSpc>
                <a:spcPct val="200000"/>
              </a:lnSpc>
              <a:extLst>
                <a:ext uri="{35155182-B16C-46BC-9424-99874614C6A1}">
                  <wpsdc:indentchars xmlns="" xmlns:wpsdc="http://www.wps.cn/officeDocument/2017/drawingmlCustomData" val="200" checksum="1740828767"/>
                </a:ext>
              </a:extLst>
            </a:pP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由于螺杆机的压缩单元是由相互啮合的螺杆所组成，尽管它比活塞机中由缸体活塞组成的摩擦副磨损要低一些，但发生磨损仍是必然的。而透平机的压缩单元由缸体和叶轮所组成，它们的配合是非接触的，故不会产生机械磨损，因而故障率远低于螺杆机和活塞机。另外，螺杆机润滑油与氯乙烯直接接触，油品质下降需经常更换。事实上顺源机械研发氯乙烯透平压缩机的动议，正是由于部分PVC生产企业因螺杆机维修量大、费用较高而找上门的。由于透平机可长周期运行，每年可节约维修费用上百万元</a:t>
            </a: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见下面综合比较表</a:t>
            </a: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任意多边形: 形状 65"/>
          <p:cNvSpPr/>
          <p:nvPr>
            <p:custDataLst>
              <p:tags r:id="rId2"/>
            </p:custDataLst>
          </p:nvPr>
        </p:nvSpPr>
        <p:spPr>
          <a:xfrm>
            <a:off x="1" y="1"/>
            <a:ext cx="1103575" cy="2417361"/>
          </a:xfrm>
          <a:custGeom>
            <a:avLst/>
            <a:gdLst>
              <a:gd name="connsiteX0" fmla="*/ 1015705 w 1103575"/>
              <a:gd name="connsiteY0" fmla="*/ 0 h 2417361"/>
              <a:gd name="connsiteX1" fmla="*/ 1103575 w 1103575"/>
              <a:gd name="connsiteY1" fmla="*/ 0 h 2417361"/>
              <a:gd name="connsiteX2" fmla="*/ 0 w 1103575"/>
              <a:gd name="connsiteY2" fmla="*/ 2417361 h 2417361"/>
              <a:gd name="connsiteX3" fmla="*/ 0 w 1103575"/>
              <a:gd name="connsiteY3" fmla="*/ 2224883 h 2417361"/>
            </a:gdLst>
            <a:ahLst/>
            <a:cxnLst>
              <a:cxn ang="0">
                <a:pos x="connsiteX0" y="connsiteY0"/>
              </a:cxn>
              <a:cxn ang="0">
                <a:pos x="connsiteX1" y="connsiteY1"/>
              </a:cxn>
              <a:cxn ang="0">
                <a:pos x="connsiteX2" y="connsiteY2"/>
              </a:cxn>
              <a:cxn ang="0">
                <a:pos x="connsiteX3" y="connsiteY3"/>
              </a:cxn>
            </a:cxnLst>
            <a:rect l="l" t="t" r="r" b="b"/>
            <a:pathLst>
              <a:path w="1103575" h="2417361">
                <a:moveTo>
                  <a:pt x="1015705" y="0"/>
                </a:moveTo>
                <a:lnTo>
                  <a:pt x="1103575" y="0"/>
                </a:lnTo>
                <a:lnTo>
                  <a:pt x="0" y="2417361"/>
                </a:lnTo>
                <a:lnTo>
                  <a:pt x="0" y="2224883"/>
                </a:lnTo>
                <a:close/>
              </a:path>
            </a:pathLst>
          </a:custGeom>
          <a:solidFill>
            <a:schemeClr val="accent1">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平行四边形 60"/>
          <p:cNvSpPr/>
          <p:nvPr>
            <p:custDataLst>
              <p:tags r:id="rId3"/>
            </p:custDataLst>
          </p:nvPr>
        </p:nvSpPr>
        <p:spPr>
          <a:xfrm>
            <a:off x="6578600" y="0"/>
            <a:ext cx="3218689" cy="6858000"/>
          </a:xfrm>
          <a:prstGeom prst="parallelogram">
            <a:avLst>
              <a:gd name="adj" fmla="val 93597"/>
            </a:avLst>
          </a:prstGeom>
          <a:pattFill prst="zigZag">
            <a:fgClr>
              <a:schemeClr val="accent3">
                <a:lumMod val="20000"/>
                <a:lumOff val="8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平行四边形 39"/>
          <p:cNvSpPr/>
          <p:nvPr>
            <p:custDataLst>
              <p:tags r:id="rId4"/>
            </p:custDataLst>
          </p:nvPr>
        </p:nvSpPr>
        <p:spPr>
          <a:xfrm>
            <a:off x="7183372" y="0"/>
            <a:ext cx="4495800" cy="6858000"/>
          </a:xfrm>
          <a:prstGeom prst="parallelogram">
            <a:avLst>
              <a:gd name="adj" fmla="val 6539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custDataLst>
              <p:tags r:id="rId5"/>
            </p:custDataLst>
          </p:nvPr>
        </p:nvSpPr>
        <p:spPr>
          <a:xfrm>
            <a:off x="669882" y="6387797"/>
            <a:ext cx="10852237" cy="165403"/>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custDataLst>
              <p:tags r:id="rId6"/>
            </p:custDataLst>
          </p:nvPr>
        </p:nvSpPr>
        <p:spPr>
          <a:xfrm>
            <a:off x="513080" y="478155"/>
            <a:ext cx="11166475" cy="5909945"/>
          </a:xfrm>
          <a:prstGeom prst="rect">
            <a:avLst/>
          </a:prstGeom>
          <a:solidFill>
            <a:schemeClr val="bg1"/>
          </a:solidFill>
          <a:ln w="50800">
            <a:solidFill>
              <a:schemeClr val="accent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7"/>
            </p:custDataLst>
          </p:nvPr>
        </p:nvSpPr>
        <p:spPr>
          <a:xfrm>
            <a:off x="1805998" y="855156"/>
            <a:ext cx="8580638" cy="5155942"/>
          </a:xfrm>
          <a:prstGeom prst="rect">
            <a:avLst/>
          </a:prstGeom>
          <a:noFill/>
        </p:spPr>
        <p:txBody>
          <a:bodyPr wrap="square" lIns="91440" tIns="45720" rIns="91440" bIns="45720" rtlCol="0" anchor="ctr" anchorCtr="0">
            <a:normAutofit/>
          </a:bodyPr>
          <a:lstStyle/>
          <a:p>
            <a:pPr marL="330200" lvl="0" indent="-3302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pc="100">
                <a:solidFill>
                  <a:schemeClr val="tx1">
                    <a:lumMod val="85000"/>
                    <a:lumOff val="15000"/>
                  </a:schemeClr>
                </a:solidFill>
                <a:latin typeface="Arial" panose="020B0604020202020204" pitchFamily="34" charset="0"/>
                <a:ea typeface="微软雅黑" panose="020B0503020204020204" pitchFamily="34" charset="-122"/>
              </a:rPr>
              <a:t>对于透平(离心)式压缩机，气体的压缩是靠压缩缸体内高速旋转的叶轮所产生的离心力，对过流气体提速加压，然后进入扩压器减速，使气体的动能转换为静压，从而使气体压力进一步提高。若生产工艺所需气体压力较高，可通过多级接续加压而实现。由于气体加压是靠叶轮的离心力而实现的，而气体在叶轮中得到的离心力在同样叶轮线速度下，与进入叶轮的气体密度成正比，而进气密度在相同的压力温度下又与气体的分子量成正比。因此，气体的易压缩性与进气分子量成正比。</a:t>
            </a:r>
          </a:p>
          <a:p>
            <a:pPr marL="330200" lvl="0" indent="-3302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pc="100">
                <a:solidFill>
                  <a:schemeClr val="tx1">
                    <a:lumMod val="85000"/>
                    <a:lumOff val="15000"/>
                  </a:schemeClr>
                </a:solidFill>
                <a:latin typeface="Arial" panose="020B0604020202020204" pitchFamily="34" charset="0"/>
                <a:ea typeface="微软雅黑" panose="020B0503020204020204" pitchFamily="34" charset="-122"/>
              </a:rPr>
              <a:t>氯乙烯压缩由螺杆机甚至活塞机改为透平机的另一问题是安全问题。这一问题可分为两个方面，一是爆炸危险，二是中毒危险。</a:t>
            </a:r>
          </a:p>
          <a:p>
            <a:pPr marL="330200" lvl="0" indent="-3302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pc="100">
                <a:solidFill>
                  <a:schemeClr val="tx1">
                    <a:lumMod val="85000"/>
                    <a:lumOff val="15000"/>
                  </a:schemeClr>
                </a:solidFill>
                <a:latin typeface="Arial" panose="020B0604020202020204" pitchFamily="34" charset="0"/>
                <a:ea typeface="微软雅黑" panose="020B0503020204020204" pitchFamily="34" charset="-122"/>
              </a:rPr>
              <a:t>提出氯气透平压缩技术移植应用于氯乙烯压缩的动因，是公认的透平压缩更节能、更适用于大流量输送，可以长周期运行，而这些正好可克服PVC行业现用的螺杆式压缩机和活塞式压缩机的短板。</a:t>
            </a:r>
          </a:p>
          <a:p>
            <a:pPr marL="330200" lvl="0" indent="-3302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pc="100">
                <a:solidFill>
                  <a:schemeClr val="tx1">
                    <a:lumMod val="85000"/>
                    <a:lumOff val="15000"/>
                  </a:schemeClr>
                </a:solidFill>
                <a:latin typeface="Arial" panose="020B0604020202020204" pitchFamily="34" charset="0"/>
                <a:ea typeface="微软雅黑" panose="020B0503020204020204" pitchFamily="34" charset="-122"/>
              </a:rPr>
              <a:t>下面，我就上述几方面展开介绍。</a:t>
            </a:r>
          </a:p>
        </p:txBody>
      </p:sp>
      <p:pic>
        <p:nvPicPr>
          <p:cNvPr id="7" name="图片 6" descr="顺源机械LOGO"/>
          <p:cNvPicPr>
            <a:picLocks noChangeAspect="1"/>
          </p:cNvPicPr>
          <p:nvPr>
            <p:custDataLst>
              <p:tags r:id="rId8"/>
            </p:custDataLst>
          </p:nvPr>
        </p:nvPicPr>
        <p:blipFill>
          <a:blip r:embed="rId11" cstate="print"/>
          <a:stretch>
            <a:fillRect/>
          </a:stretch>
        </p:blipFill>
        <p:spPr>
          <a:xfrm>
            <a:off x="9678035" y="628015"/>
            <a:ext cx="1746885" cy="5187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94690" y="911860"/>
            <a:ext cx="11002645" cy="478155"/>
          </a:xfrm>
          <a:prstGeom prst="rect">
            <a:avLst/>
          </a:prstGeom>
          <a:noFill/>
        </p:spPr>
        <p:txBody>
          <a:bodyPr wrap="square" rtlCol="0" anchor="t">
            <a:spAutoFit/>
          </a:bodyPr>
          <a:lstStyle/>
          <a:p>
            <a:pPr indent="0" fontAlgn="auto">
              <a:lnSpc>
                <a:spcPct val="140000"/>
              </a:lnSpc>
            </a:pPr>
            <a:r>
              <a:rPr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4. 氯乙烯透平压缩机与螺杆机、活塞机的综合比较</a:t>
            </a:r>
            <a:endParaRPr sz="14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graphicFrame>
        <p:nvGraphicFramePr>
          <p:cNvPr id="3" name="表格 2"/>
          <p:cNvGraphicFramePr/>
          <p:nvPr>
            <p:custDataLst>
              <p:tags r:id="rId3"/>
            </p:custDataLst>
          </p:nvPr>
        </p:nvGraphicFramePr>
        <p:xfrm>
          <a:off x="859155" y="1910715"/>
          <a:ext cx="10838180" cy="3834130"/>
        </p:xfrm>
        <a:graphic>
          <a:graphicData uri="http://schemas.openxmlformats.org/drawingml/2006/table">
            <a:tbl>
              <a:tblPr/>
              <a:tblGrid>
                <a:gridCol w="769620"/>
                <a:gridCol w="1709420"/>
                <a:gridCol w="2748915"/>
                <a:gridCol w="2778760"/>
                <a:gridCol w="2831465"/>
              </a:tblGrid>
              <a:tr h="383540">
                <a:tc rowSpan="2">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序号</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项目</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机 种</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354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活塞机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螺杆机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透平机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机型</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LN-40/8-D9台开7备2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LU450W-7T5台开4备1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LYX-0.7/120001台</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17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铭牌流量</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40m3/min</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5100m3/h</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12000Nm3/h</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轴功率</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单台240kW，运行总轴功率1680kW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单台410kW，运行总轴功率1640kW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1094kW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354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配用功率</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单台250kW总计2250kW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单台450kW总计2250kW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1250kW</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5</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排气是否带油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带油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无油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6</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流量调节方式</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进气手动阀门调节</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进气手动阀门调节</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变频调节</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17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流量调节范围</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20~100%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20~100%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0~100%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354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8</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节能百分比</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增加2.4%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比较基准(以轴功率计)</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33.3%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4"/>
            </p:custDataLst>
          </p:nvPr>
        </p:nvSpPr>
        <p:spPr>
          <a:xfrm>
            <a:off x="3048000" y="1454150"/>
            <a:ext cx="6096000" cy="392430"/>
          </a:xfrm>
          <a:prstGeom prst="rect">
            <a:avLst/>
          </a:prstGeom>
          <a:noFill/>
        </p:spPr>
        <p:txBody>
          <a:bodyPr wrap="square" rtlCol="0" anchor="t">
            <a:spAutoFit/>
          </a:bodyPr>
          <a:lstStyle/>
          <a:p>
            <a:pPr indent="0" algn="ctr" fontAlgn="auto">
              <a:lnSpc>
                <a:spcPct val="140000"/>
              </a:lnSpc>
            </a:pP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20万吨/年PVC为例各种氯乙烯压缩机综合比较表</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94690" y="911860"/>
            <a:ext cx="11002645" cy="478155"/>
          </a:xfrm>
          <a:prstGeom prst="rect">
            <a:avLst/>
          </a:prstGeom>
          <a:noFill/>
        </p:spPr>
        <p:txBody>
          <a:bodyPr wrap="square" rtlCol="0" anchor="t">
            <a:spAutoFit/>
          </a:bodyPr>
          <a:lstStyle/>
          <a:p>
            <a:pPr indent="0" fontAlgn="auto">
              <a:lnSpc>
                <a:spcPct val="140000"/>
              </a:lnSpc>
            </a:pPr>
            <a:r>
              <a:rPr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4. 氯乙烯透平压缩机与螺杆机、活塞机的综合比较</a:t>
            </a:r>
            <a:endParaRPr sz="14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695325" y="203200"/>
            <a:ext cx="679767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氯气透平压缩技术移植用于氯乙烯压缩的可行性</a:t>
            </a:r>
          </a:p>
        </p:txBody>
      </p:sp>
      <p:graphicFrame>
        <p:nvGraphicFramePr>
          <p:cNvPr id="3" name="表格 2"/>
          <p:cNvGraphicFramePr/>
          <p:nvPr>
            <p:custDataLst>
              <p:tags r:id="rId3"/>
            </p:custDataLst>
          </p:nvPr>
        </p:nvGraphicFramePr>
        <p:xfrm>
          <a:off x="859155" y="1872615"/>
          <a:ext cx="10838180" cy="4006850"/>
        </p:xfrm>
        <a:graphic>
          <a:graphicData uri="http://schemas.openxmlformats.org/drawingml/2006/table">
            <a:tbl>
              <a:tblPr/>
              <a:tblGrid>
                <a:gridCol w="769620"/>
                <a:gridCol w="1709420"/>
                <a:gridCol w="2748915"/>
                <a:gridCol w="2778760"/>
                <a:gridCol w="2831465"/>
              </a:tblGrid>
              <a:tr h="362585">
                <a:tc rowSpan="2">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序号</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项目</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机 种</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19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活塞机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螺杆机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透平机</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9</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每年节省电费(按8000h/a，0.5元/kWh)</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增加16万元</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比较基准(以轴功率计)</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218.4万元</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大修周期</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1年</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2~2.5年</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5~8年</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11</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备件需求</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曲柄、连杆、十字头、大小轴瓦、活塞、活塞环、活塞杆、阀座、阀片、轴承、注油泵及配件、油滤芯、润滑油等</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油滤芯、油分滤芯、进气滤芯、轴承、机械密封、螺杆、润滑油等</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油滤芯、油雾滤芯、气封环、润滑油等。视检测确定是否更换油封环、可倾瓦块等</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95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每年维修费用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100~150万元</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100~150万元 </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10万元</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13</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每年节的维修费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持平</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基准费用</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百万元以上</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14</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设备特点</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压缩缸体无油润滑。设备结构复杂，运行振动大，噪音高，气流脉动。设备磨损快，维修频繁，费用高且对生产保障差。能耗偏高。单机排量小致多机占地面积大，土建投资高；运行系统复杂，控制难度提高，难以适应PVC装置日益大型化需要。</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排气带油，不利于产品质量。检修周期短，维修费用高，噪音高，生产保障差。能耗偏高。单机排量小致多机占地面积大，厂房投资高；运行系统复杂，控制难度提高，难以适应PVC装置日益大型化需要。</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压缩缸体叶轮非接触，轴封配合件非接触，检修周期长，费用低。设备效率高，耗能低。单台流量大，装机数量少，占地面积小，土建费用低；运行系统简单，自动化程度高；能够适应PVC装置日益大型化需要。必将成为活塞机、螺杆机的升级换代设备。</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4"/>
            </p:custDataLst>
          </p:nvPr>
        </p:nvSpPr>
        <p:spPr>
          <a:xfrm>
            <a:off x="3048000" y="1454150"/>
            <a:ext cx="6096000" cy="392430"/>
          </a:xfrm>
          <a:prstGeom prst="rect">
            <a:avLst/>
          </a:prstGeom>
          <a:noFill/>
        </p:spPr>
        <p:txBody>
          <a:bodyPr wrap="square" rtlCol="0" anchor="t">
            <a:spAutoFit/>
          </a:bodyPr>
          <a:lstStyle/>
          <a:p>
            <a:pPr indent="0" algn="ctr" fontAlgn="auto">
              <a:lnSpc>
                <a:spcPct val="140000"/>
              </a:lnSpc>
            </a:pPr>
            <a:r>
              <a:rPr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20万吨/年PVC为例各种氯乙烯压缩机综合比较表</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 y="863599"/>
            <a:ext cx="12192001" cy="5128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6" name="组合 5"/>
          <p:cNvGrpSpPr/>
          <p:nvPr/>
        </p:nvGrpSpPr>
        <p:grpSpPr>
          <a:xfrm>
            <a:off x="0" y="881380"/>
            <a:ext cx="5356860" cy="5111115"/>
            <a:chOff x="-1000" y="1360"/>
            <a:chExt cx="10705" cy="9412"/>
          </a:xfrm>
          <a:solidFill>
            <a:schemeClr val="accent5">
              <a:lumMod val="60000"/>
              <a:lumOff val="40000"/>
            </a:schemeClr>
          </a:solidFill>
        </p:grpSpPr>
        <p:sp>
          <p:nvSpPr>
            <p:cNvPr id="3" name="五边形 2"/>
            <p:cNvSpPr/>
            <p:nvPr>
              <p:custDataLst>
                <p:tags r:id="rId4"/>
              </p:custDataLst>
            </p:nvPr>
          </p:nvSpPr>
          <p:spPr>
            <a:xfrm>
              <a:off x="-1000" y="1360"/>
              <a:ext cx="7910" cy="9412"/>
            </a:xfrm>
            <a:prstGeom prst="homePlate">
              <a:avLst>
                <a:gd name="adj" fmla="val 59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燕尾形 3"/>
            <p:cNvSpPr/>
            <p:nvPr/>
          </p:nvSpPr>
          <p:spPr>
            <a:xfrm>
              <a:off x="2955" y="1360"/>
              <a:ext cx="6751" cy="9412"/>
            </a:xfrm>
            <a:prstGeom prst="chevron">
              <a:avLst>
                <a:gd name="adj" fmla="val 692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grpSp>
      <p:grpSp>
        <p:nvGrpSpPr>
          <p:cNvPr id="8" name="组合 7"/>
          <p:cNvGrpSpPr/>
          <p:nvPr/>
        </p:nvGrpSpPr>
        <p:grpSpPr>
          <a:xfrm>
            <a:off x="857250" y="2662873"/>
            <a:ext cx="1816100" cy="1523365"/>
            <a:chOff x="1350" y="4253"/>
            <a:chExt cx="2860" cy="2399"/>
          </a:xfrm>
        </p:grpSpPr>
        <p:sp>
          <p:nvSpPr>
            <p:cNvPr id="19" name="文本框 18"/>
            <p:cNvSpPr txBox="1"/>
            <p:nvPr/>
          </p:nvSpPr>
          <p:spPr>
            <a:xfrm>
              <a:off x="1350" y="4253"/>
              <a:ext cx="2860" cy="2276"/>
            </a:xfrm>
            <a:prstGeom prst="rect">
              <a:avLst/>
            </a:prstGeom>
            <a:noFill/>
          </p:spPr>
          <p:txBody>
            <a:bodyPr wrap="square" rtlCol="0">
              <a:spAutoFit/>
            </a:bodyPr>
            <a:lstStyle/>
            <a:p>
              <a:pPr algn="dist"/>
              <a:r>
                <a:rPr kumimoji="1" lang="en-US" altLang="zh-CN" sz="8800">
                  <a:solidFill>
                    <a:srgbClr val="FFFFFF"/>
                  </a:solidFill>
                  <a:latin typeface="Arial Black" panose="020B0A04020102020204"/>
                </a:rPr>
                <a:t>04</a:t>
              </a:r>
            </a:p>
          </p:txBody>
        </p:sp>
        <p:sp>
          <p:nvSpPr>
            <p:cNvPr id="20" name="文本框 19"/>
            <p:cNvSpPr txBox="1"/>
            <p:nvPr/>
          </p:nvSpPr>
          <p:spPr>
            <a:xfrm>
              <a:off x="1390" y="6254"/>
              <a:ext cx="2620" cy="398"/>
            </a:xfrm>
            <a:prstGeom prst="rect">
              <a:avLst/>
            </a:prstGeom>
            <a:noFill/>
          </p:spPr>
          <p:txBody>
            <a:bodyPr wrap="square" rtlCol="0">
              <a:spAutoFit/>
            </a:bodyPr>
            <a:lstStyle/>
            <a:p>
              <a:pPr algn="dist"/>
              <a:r>
                <a:rPr kumimoji="1" lang="en-US" altLang="zh-CN" sz="1050">
                  <a:solidFill>
                    <a:srgbClr val="FFFFFF"/>
                  </a:solidFill>
                </a:rPr>
                <a:t>PART FOUR</a:t>
              </a:r>
            </a:p>
          </p:txBody>
        </p:sp>
      </p:grpSp>
      <p:pic>
        <p:nvPicPr>
          <p:cNvPr id="7" name="图片 6" descr="顺源机械logo底"/>
          <p:cNvPicPr>
            <a:picLocks noChangeAspect="1"/>
          </p:cNvPicPr>
          <p:nvPr>
            <p:custDataLst>
              <p:tags r:id="rId2"/>
            </p:custDataLst>
          </p:nvPr>
        </p:nvPicPr>
        <p:blipFill>
          <a:blip r:embed="rId7" cstate="print">
            <a:alphaModFix amt="40000"/>
          </a:blip>
          <a:stretch>
            <a:fillRect/>
          </a:stretch>
        </p:blipFill>
        <p:spPr>
          <a:xfrm>
            <a:off x="7366000" y="1615604"/>
            <a:ext cx="3557270" cy="3624580"/>
          </a:xfrm>
          <a:prstGeom prst="rect">
            <a:avLst/>
          </a:prstGeom>
        </p:spPr>
      </p:pic>
      <p:sp>
        <p:nvSpPr>
          <p:cNvPr id="21" name="矩形 20"/>
          <p:cNvSpPr/>
          <p:nvPr>
            <p:custDataLst>
              <p:tags r:id="rId3"/>
            </p:custDataLst>
          </p:nvPr>
        </p:nvSpPr>
        <p:spPr>
          <a:xfrm>
            <a:off x="5486400" y="2440469"/>
            <a:ext cx="5946140" cy="2122805"/>
          </a:xfrm>
          <a:prstGeom prst="rect">
            <a:avLst/>
          </a:prstGeom>
        </p:spPr>
        <p:txBody>
          <a:bodyPr wrap="square">
            <a:spAutoFit/>
          </a:bodyPr>
          <a:lstStyle/>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四、氯气透平压缩技术移植用于氯乙烯压缩的意义</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1140460"/>
            <a:ext cx="11002645" cy="4422140"/>
          </a:xfrm>
          <a:prstGeom prst="rect">
            <a:avLst/>
          </a:prstGeom>
          <a:noFill/>
        </p:spPr>
        <p:txBody>
          <a:bodyPr wrap="square" rtlCol="0" anchor="t">
            <a:spAutoFit/>
          </a:bodyPr>
          <a:lstStyle/>
          <a:p>
            <a:pPr indent="406400" fontAlgn="auto">
              <a:lnSpc>
                <a:spcPct val="160000"/>
              </a:lnSpc>
              <a:extLst>
                <a:ext uri="{35155182-B16C-46BC-9424-99874614C6A1}">
                  <wpsdc:indentchars xmlns="" xmlns:wpsdc="http://www.wps.cn/officeDocument/2017/drawingmlCustomData" val="200" checksum="1740828767"/>
                </a:ext>
              </a:extLst>
            </a:pPr>
            <a:r>
              <a:rPr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国内PVC企业很多是由每年数千吨规模逐步发展而来的，早期用于氯乙烯气体压缩的多为往复活塞式压缩机，近年逐步由回转螺杆式压缩机所取代。但这两种压缩都存在单机流量小，维修费用多，综合能耗高的问题。</a:t>
            </a:r>
          </a:p>
          <a:p>
            <a:pPr indent="406400" fontAlgn="auto">
              <a:lnSpc>
                <a:spcPct val="160000"/>
              </a:lnSpc>
              <a:extLst>
                <a:ext uri="{35155182-B16C-46BC-9424-99874614C6A1}">
                  <wpsdc:indentchars xmlns="" xmlns:wpsdc="http://www.wps.cn/officeDocument/2017/drawingmlCustomData" val="200" checksum="1740828767"/>
                </a:ext>
              </a:extLst>
            </a:pPr>
            <a:r>
              <a:rPr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2022年中国PVC生产企业71家，总产能2810万吨/年，平均规模已达40万吨/年，总产量约2090万吨/年。目前行业内用的氯乙烯气体压缩机大部分都是螺杆式，小部分仍停留在活塞式。但从上述分析看，这是行业发展惯性及设备使用习惯的结果，未必天然合理。鉴于透平式压缩机更适合大流量运行，且氯气透平压缩机已在行业内广泛使用多年，将氯气透平压缩技术移植到氯乙烯压缩就显得十分必要。</a:t>
            </a:r>
          </a:p>
          <a:p>
            <a:pPr indent="406400" fontAlgn="auto">
              <a:lnSpc>
                <a:spcPct val="160000"/>
              </a:lnSpc>
              <a:extLst>
                <a:ext uri="{35155182-B16C-46BC-9424-99874614C6A1}">
                  <wpsdc:indentchars xmlns="" xmlns:wpsdc="http://www.wps.cn/officeDocument/2017/drawingmlCustomData" val="200" checksum="1740828767"/>
                </a:ext>
              </a:extLst>
            </a:pPr>
            <a:r>
              <a:rPr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近两年由于国内外PVC市场下滑，PVC生产亏损，厂家普遍感觉运营困难，甚至存在生存危机，一部分企业已经限产甚至停产。另一方面，国家双碳政策亦对仍在维持生产的PVC企业在节能降耗方面提出更高要求，这就必然促使企业在节能降耗上挖潜改造。</a:t>
            </a:r>
          </a:p>
          <a:p>
            <a:pPr indent="406400" fontAlgn="auto">
              <a:lnSpc>
                <a:spcPct val="160000"/>
              </a:lnSpc>
              <a:extLst>
                <a:ext uri="{35155182-B16C-46BC-9424-99874614C6A1}">
                  <wpsdc:indentchars xmlns="" xmlns:wpsdc="http://www.wps.cn/officeDocument/2017/drawingmlCustomData" val="200" checksum="1740828767"/>
                </a:ext>
              </a:extLst>
            </a:pPr>
            <a:r>
              <a:rPr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 我们相信，随着PVC厂家对氯乙烯透平压缩机的认识加深，逐步打消对其在安全方面的顾虑，氯乙烯透平压缩机必将</a:t>
            </a:r>
            <a:r>
              <a:rPr 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像</a:t>
            </a:r>
            <a:r>
              <a:rPr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当年氯气透平机替代液环式压缩机那样逐步加快展开。</a:t>
            </a:r>
            <a:endParaRPr lang="zh-CN" sz="16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695325" y="203200"/>
            <a:ext cx="743521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三、氯气透平压缩技术移植用于氯乙烯压缩的意义</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descr="顺源机械官网二维码"/>
          <p:cNvPicPr>
            <a:picLocks noChangeAspect="1"/>
          </p:cNvPicPr>
          <p:nvPr>
            <p:custDataLst>
              <p:tags r:id="rId1"/>
            </p:custDataLst>
          </p:nvPr>
        </p:nvPicPr>
        <p:blipFill>
          <a:blip r:embed="rId6" cstate="print"/>
          <a:stretch>
            <a:fillRect/>
          </a:stretch>
        </p:blipFill>
        <p:spPr>
          <a:xfrm>
            <a:off x="6669405" y="1412875"/>
            <a:ext cx="4187190" cy="4187190"/>
          </a:xfrm>
          <a:prstGeom prst="rect">
            <a:avLst/>
          </a:prstGeom>
          <a:ln w="12700">
            <a:solidFill>
              <a:schemeClr val="dk1"/>
            </a:solidFill>
          </a:ln>
        </p:spPr>
      </p:pic>
      <p:sp>
        <p:nvSpPr>
          <p:cNvPr id="19" name="文本框 18"/>
          <p:cNvSpPr txBox="1"/>
          <p:nvPr>
            <p:custDataLst>
              <p:tags r:id="rId2"/>
            </p:custDataLst>
          </p:nvPr>
        </p:nvSpPr>
        <p:spPr>
          <a:xfrm>
            <a:off x="1307465" y="3429000"/>
            <a:ext cx="5501005" cy="2324735"/>
          </a:xfrm>
          <a:prstGeom prst="rect">
            <a:avLst/>
          </a:prstGeom>
          <a:noFill/>
        </p:spPr>
        <p:txBody>
          <a:bodyPr wrap="square" rtlCol="0">
            <a:noAutofit/>
          </a:bodyPr>
          <a:lstStyle/>
          <a:p>
            <a:pPr algn="l">
              <a:lnSpc>
                <a:spcPct val="120000"/>
              </a:lnSpc>
            </a:pPr>
            <a:r>
              <a:rPr lang="en-GB" altLang="zh-CN" sz="2400" b="1">
                <a:solidFill>
                  <a:schemeClr val="dk1"/>
                </a:solidFill>
                <a:latin typeface="微软雅黑" panose="020B0503020204020204" pitchFamily="34" charset="-122"/>
                <a:ea typeface="微软雅黑" panose="020B0503020204020204" pitchFamily="34" charset="-122"/>
                <a:sym typeface="+mn-ea"/>
              </a:rPr>
              <a:t>临海市顺源机械有限公司</a:t>
            </a:r>
            <a:endParaRPr lang="en-GB" altLang="zh-CN" sz="2400" b="1">
              <a:solidFill>
                <a:schemeClr val="dk1"/>
              </a:solidFill>
              <a:latin typeface="微软雅黑" panose="020B0503020204020204" pitchFamily="34" charset="-122"/>
              <a:ea typeface="微软雅黑" panose="020B0503020204020204" pitchFamily="34" charset="-122"/>
            </a:endParaRPr>
          </a:p>
          <a:p>
            <a:pPr algn="l">
              <a:lnSpc>
                <a:spcPct val="120000"/>
              </a:lnSpc>
            </a:pPr>
            <a:r>
              <a:rPr kumimoji="1">
                <a:solidFill>
                  <a:schemeClr val="dk1"/>
                </a:solidFill>
                <a:effectLst/>
                <a:latin typeface="微软雅黑" panose="020B0503020204020204" pitchFamily="34" charset="-122"/>
                <a:ea typeface="微软雅黑" panose="020B0503020204020204" pitchFamily="34" charset="-122"/>
              </a:rPr>
              <a:t>地     址：浙江省台州市临海市江南大道168号</a:t>
            </a:r>
          </a:p>
          <a:p>
            <a:pPr algn="l">
              <a:lnSpc>
                <a:spcPct val="120000"/>
              </a:lnSpc>
            </a:pPr>
            <a:r>
              <a:rPr kumimoji="1" kern="90">
                <a:solidFill>
                  <a:schemeClr val="dk1"/>
                </a:solidFill>
                <a:effectLst/>
                <a:uFillTx/>
                <a:latin typeface="微软雅黑" panose="020B0503020204020204" pitchFamily="34" charset="-122"/>
                <a:ea typeface="微软雅黑" panose="020B0503020204020204" pitchFamily="34" charset="-122"/>
              </a:rPr>
              <a:t>联</a:t>
            </a:r>
            <a:r>
              <a:rPr kumimoji="1" lang="en-US" kern="90">
                <a:solidFill>
                  <a:schemeClr val="dk1"/>
                </a:solidFill>
                <a:effectLst/>
                <a:uFillTx/>
                <a:latin typeface="微软雅黑" panose="020B0503020204020204" pitchFamily="34" charset="-122"/>
                <a:ea typeface="微软雅黑" panose="020B0503020204020204" pitchFamily="34" charset="-122"/>
              </a:rPr>
              <a:t>     </a:t>
            </a:r>
            <a:r>
              <a:rPr kumimoji="1" kern="90">
                <a:solidFill>
                  <a:schemeClr val="dk1"/>
                </a:solidFill>
                <a:effectLst/>
                <a:uFillTx/>
                <a:latin typeface="微软雅黑" panose="020B0503020204020204" pitchFamily="34" charset="-122"/>
                <a:ea typeface="微软雅黑" panose="020B0503020204020204" pitchFamily="34" charset="-122"/>
              </a:rPr>
              <a:t>系</a:t>
            </a:r>
            <a:r>
              <a:rPr kumimoji="1">
                <a:solidFill>
                  <a:schemeClr val="dk1"/>
                </a:solidFill>
                <a:effectLst/>
                <a:latin typeface="微软雅黑" panose="020B0503020204020204" pitchFamily="34" charset="-122"/>
                <a:ea typeface="微软雅黑" panose="020B0503020204020204" pitchFamily="34" charset="-122"/>
              </a:rPr>
              <a:t>：汤华龙 13336731588</a:t>
            </a:r>
          </a:p>
          <a:p>
            <a:pPr algn="l">
              <a:lnSpc>
                <a:spcPct val="120000"/>
              </a:lnSpc>
            </a:pPr>
            <a:r>
              <a:rPr kumimoji="1">
                <a:solidFill>
                  <a:schemeClr val="dk1"/>
                </a:solidFill>
                <a:effectLst/>
                <a:latin typeface="微软雅黑" panose="020B0503020204020204" pitchFamily="34" charset="-122"/>
                <a:ea typeface="微软雅黑" panose="020B0503020204020204" pitchFamily="34" charset="-122"/>
              </a:rPr>
              <a:t>电     话：86-576-85621588	</a:t>
            </a:r>
          </a:p>
          <a:p>
            <a:pPr algn="l">
              <a:lnSpc>
                <a:spcPct val="120000"/>
              </a:lnSpc>
            </a:pPr>
            <a:r>
              <a:rPr kumimoji="1">
                <a:solidFill>
                  <a:schemeClr val="dk1"/>
                </a:solidFill>
                <a:effectLst/>
                <a:latin typeface="微软雅黑" panose="020B0503020204020204" pitchFamily="34" charset="-122"/>
                <a:ea typeface="微软雅黑" panose="020B0503020204020204" pitchFamily="34" charset="-122"/>
              </a:rPr>
              <a:t>邮     箱：shunyuanjx@163.com</a:t>
            </a:r>
          </a:p>
          <a:p>
            <a:pPr algn="l">
              <a:lnSpc>
                <a:spcPct val="120000"/>
              </a:lnSpc>
            </a:pPr>
            <a:r>
              <a:rPr kumimoji="1">
                <a:solidFill>
                  <a:schemeClr val="dk1"/>
                </a:solidFill>
                <a:effectLst/>
                <a:latin typeface="微软雅黑" panose="020B0503020204020204" pitchFamily="34" charset="-122"/>
                <a:ea typeface="微软雅黑" panose="020B0503020204020204" pitchFamily="34" charset="-122"/>
              </a:rPr>
              <a:t>网     址：www.shunyuanmachine.com</a:t>
            </a:r>
          </a:p>
        </p:txBody>
      </p:sp>
      <p:pic>
        <p:nvPicPr>
          <p:cNvPr id="29" name="图片 28" descr="顺源机械LOGO"/>
          <p:cNvPicPr>
            <a:picLocks noChangeAspect="1"/>
          </p:cNvPicPr>
          <p:nvPr>
            <p:custDataLst>
              <p:tags r:id="rId3"/>
            </p:custDataLst>
          </p:nvPr>
        </p:nvPicPr>
        <p:blipFill>
          <a:blip r:embed="rId7" cstate="print"/>
          <a:stretch>
            <a:fillRect/>
          </a:stretch>
        </p:blipFill>
        <p:spPr>
          <a:xfrm>
            <a:off x="1307465" y="1610360"/>
            <a:ext cx="3020695" cy="8972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48940" y="834022"/>
            <a:ext cx="1536700" cy="768350"/>
          </a:xfrm>
          <a:prstGeom prst="rect">
            <a:avLst/>
          </a:prstGeom>
          <a:noFill/>
        </p:spPr>
        <p:txBody>
          <a:bodyPr wrap="square" rtlCol="0">
            <a:spAutoFit/>
          </a:bodyPr>
          <a:lstStyle/>
          <a:p>
            <a:pPr algn="dist"/>
            <a:r>
              <a:rPr kumimoji="1" lang="zh-CN" altLang="en-US" sz="4400" b="1">
                <a:solidFill>
                  <a:schemeClr val="accent1"/>
                </a:solidFill>
                <a:latin typeface="微软雅黑" panose="020B0503020204020204" pitchFamily="34" charset="-122"/>
                <a:ea typeface="微软雅黑" panose="020B0503020204020204" pitchFamily="34" charset="-122"/>
              </a:rPr>
              <a:t>目录</a:t>
            </a:r>
          </a:p>
        </p:txBody>
      </p:sp>
      <p:sp>
        <p:nvSpPr>
          <p:cNvPr id="7" name="文本框 6"/>
          <p:cNvSpPr txBox="1"/>
          <p:nvPr/>
        </p:nvSpPr>
        <p:spPr>
          <a:xfrm>
            <a:off x="4441190" y="1141798"/>
            <a:ext cx="1968500" cy="461665"/>
          </a:xfrm>
          <a:prstGeom prst="rect">
            <a:avLst/>
          </a:prstGeom>
          <a:noFill/>
        </p:spPr>
        <p:txBody>
          <a:bodyPr wrap="square" rtlCol="0">
            <a:spAutoFit/>
          </a:bodyPr>
          <a:lstStyle/>
          <a:p>
            <a:pPr algn="dist"/>
            <a:r>
              <a:rPr kumimoji="1" lang="en-US" altLang="zh-CN" sz="2400">
                <a:solidFill>
                  <a:srgbClr val="000000"/>
                </a:solidFill>
                <a:latin typeface="微软雅黑" panose="020B0503020204020204" pitchFamily="34" charset="-122"/>
                <a:ea typeface="微软雅黑" panose="020B0503020204020204" pitchFamily="34" charset="-122"/>
              </a:rPr>
              <a:t>CONTENTS</a:t>
            </a:r>
          </a:p>
        </p:txBody>
      </p:sp>
      <p:sp>
        <p:nvSpPr>
          <p:cNvPr id="12" name="文本框 11"/>
          <p:cNvSpPr txBox="1"/>
          <p:nvPr/>
        </p:nvSpPr>
        <p:spPr>
          <a:xfrm>
            <a:off x="3064252" y="2273935"/>
            <a:ext cx="3230880" cy="460375"/>
          </a:xfrm>
          <a:prstGeom prst="rect">
            <a:avLst/>
          </a:prstGeom>
          <a:noFill/>
        </p:spPr>
        <p:txBody>
          <a:bodyPr wrap="none" rtlCol="0">
            <a:spAutoFit/>
          </a:bodyPr>
          <a:lstStyle/>
          <a:p>
            <a:pPr algn="l"/>
            <a:r>
              <a:rPr kumimoji="1" lang="zh-CN" altLang="en-US" sz="2400">
                <a:solidFill>
                  <a:srgbClr val="000000"/>
                </a:solidFill>
                <a:latin typeface="微软雅黑" panose="020B0503020204020204" pitchFamily="34" charset="-122"/>
                <a:ea typeface="微软雅黑" panose="020B0503020204020204" pitchFamily="34" charset="-122"/>
              </a:rPr>
              <a:t>一、氯乙烯透平压缩机</a:t>
            </a:r>
          </a:p>
        </p:txBody>
      </p:sp>
      <p:sp>
        <p:nvSpPr>
          <p:cNvPr id="15" name="文本框 14"/>
          <p:cNvSpPr txBox="1"/>
          <p:nvPr/>
        </p:nvSpPr>
        <p:spPr>
          <a:xfrm>
            <a:off x="3064252" y="3272722"/>
            <a:ext cx="5669280" cy="460375"/>
          </a:xfrm>
          <a:prstGeom prst="rect">
            <a:avLst/>
          </a:prstGeom>
          <a:noFill/>
        </p:spPr>
        <p:txBody>
          <a:bodyPr wrap="none" rtlCol="0">
            <a:spAutoFit/>
          </a:bodyPr>
          <a:lstStyle/>
          <a:p>
            <a:pPr algn="l"/>
            <a:r>
              <a:rPr kumimoji="1" lang="zh-CN" altLang="en-US" sz="2400">
                <a:solidFill>
                  <a:srgbClr val="000000"/>
                </a:solidFill>
                <a:latin typeface="微软雅黑" panose="020B0503020204020204" pitchFamily="34" charset="-122"/>
                <a:ea typeface="微软雅黑" panose="020B0503020204020204" pitchFamily="34" charset="-122"/>
              </a:rPr>
              <a:t>二、氯气与氯乙烯气体的理化性质与毒理</a:t>
            </a:r>
          </a:p>
        </p:txBody>
      </p:sp>
      <p:sp>
        <p:nvSpPr>
          <p:cNvPr id="17" name="文本框 16"/>
          <p:cNvSpPr txBox="1"/>
          <p:nvPr/>
        </p:nvSpPr>
        <p:spPr>
          <a:xfrm>
            <a:off x="3064252" y="4371224"/>
            <a:ext cx="7193280" cy="460375"/>
          </a:xfrm>
          <a:prstGeom prst="rect">
            <a:avLst/>
          </a:prstGeom>
          <a:noFill/>
        </p:spPr>
        <p:txBody>
          <a:bodyPr wrap="none" rtlCol="0">
            <a:spAutoFit/>
          </a:bodyPr>
          <a:lstStyle/>
          <a:p>
            <a:pPr algn="l"/>
            <a:r>
              <a:rPr kumimoji="1" lang="zh-CN" altLang="en-US" sz="2400">
                <a:solidFill>
                  <a:srgbClr val="000000"/>
                </a:solidFill>
                <a:latin typeface="微软雅黑" panose="020B0503020204020204" pitchFamily="34" charset="-122"/>
                <a:ea typeface="微软雅黑" panose="020B0503020204020204" pitchFamily="34" charset="-122"/>
              </a:rPr>
              <a:t>三、氯气透平压缩技术移植用于氯乙烯压缩的可行性</a:t>
            </a:r>
          </a:p>
        </p:txBody>
      </p:sp>
      <p:sp>
        <p:nvSpPr>
          <p:cNvPr id="19" name="文本框 18"/>
          <p:cNvSpPr txBox="1"/>
          <p:nvPr/>
        </p:nvSpPr>
        <p:spPr>
          <a:xfrm>
            <a:off x="3064252" y="5346615"/>
            <a:ext cx="6583680" cy="460375"/>
          </a:xfrm>
          <a:prstGeom prst="rect">
            <a:avLst/>
          </a:prstGeom>
          <a:noFill/>
        </p:spPr>
        <p:txBody>
          <a:bodyPr wrap="none" rtlCol="0">
            <a:spAutoFit/>
          </a:bodyPr>
          <a:lstStyle/>
          <a:p>
            <a:pPr algn="l"/>
            <a:r>
              <a:rPr kumimoji="1" lang="zh-CN" altLang="en-US" sz="2400">
                <a:solidFill>
                  <a:srgbClr val="000000"/>
                </a:solidFill>
                <a:latin typeface="微软雅黑" panose="020B0503020204020204" pitchFamily="34" charset="-122"/>
                <a:ea typeface="微软雅黑" panose="020B0503020204020204" pitchFamily="34" charset="-122"/>
              </a:rPr>
              <a:t>四、氯气透压缩技术移植用于氯乙烯压缩的意义</a:t>
            </a:r>
          </a:p>
        </p:txBody>
      </p:sp>
      <p:grpSp>
        <p:nvGrpSpPr>
          <p:cNvPr id="28" name="组合 27"/>
          <p:cNvGrpSpPr/>
          <p:nvPr/>
        </p:nvGrpSpPr>
        <p:grpSpPr>
          <a:xfrm>
            <a:off x="3153410" y="2843530"/>
            <a:ext cx="7104380" cy="3112135"/>
            <a:chOff x="3032" y="4247"/>
            <a:chExt cx="10912" cy="4901"/>
          </a:xfrm>
        </p:grpSpPr>
        <p:cxnSp>
          <p:nvCxnSpPr>
            <p:cNvPr id="22" name="直接连接符 21"/>
            <p:cNvCxnSpPr/>
            <p:nvPr>
              <p:custDataLst>
                <p:tags r:id="rId3"/>
              </p:custDataLst>
            </p:nvPr>
          </p:nvCxnSpPr>
          <p:spPr>
            <a:xfrm>
              <a:off x="3032" y="4247"/>
              <a:ext cx="10913" cy="0"/>
            </a:xfrm>
            <a:prstGeom prst="line">
              <a:avLst/>
            </a:prstGeom>
            <a:ln w="12700" cmpd="sng">
              <a:solidFill>
                <a:schemeClr val="accent3"/>
              </a:solidFill>
              <a:prstDash val="sysDot"/>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4"/>
              </p:custDataLst>
            </p:nvPr>
          </p:nvCxnSpPr>
          <p:spPr>
            <a:xfrm>
              <a:off x="3032" y="5842"/>
              <a:ext cx="10913" cy="0"/>
            </a:xfrm>
            <a:prstGeom prst="line">
              <a:avLst/>
            </a:prstGeom>
            <a:ln w="12700" cmpd="sng">
              <a:solidFill>
                <a:schemeClr val="accent3"/>
              </a:solidFill>
              <a:prstDash val="sysDot"/>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5"/>
              </p:custDataLst>
            </p:nvPr>
          </p:nvCxnSpPr>
          <p:spPr>
            <a:xfrm>
              <a:off x="3032" y="7609"/>
              <a:ext cx="10913" cy="0"/>
            </a:xfrm>
            <a:prstGeom prst="line">
              <a:avLst/>
            </a:prstGeom>
            <a:ln w="12700" cmpd="sng">
              <a:solidFill>
                <a:schemeClr val="accent3"/>
              </a:solidFill>
              <a:prstDash val="sysDot"/>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6"/>
              </p:custDataLst>
            </p:nvPr>
          </p:nvCxnSpPr>
          <p:spPr>
            <a:xfrm>
              <a:off x="3032" y="9148"/>
              <a:ext cx="10913" cy="0"/>
            </a:xfrm>
            <a:prstGeom prst="line">
              <a:avLst/>
            </a:prstGeom>
            <a:ln w="12700" cmpd="sng">
              <a:solidFill>
                <a:schemeClr val="accent3"/>
              </a:solidFill>
              <a:prstDash val="sysDot"/>
            </a:ln>
          </p:spPr>
          <p:style>
            <a:lnRef idx="2">
              <a:schemeClr val="accent1"/>
            </a:lnRef>
            <a:fillRef idx="0">
              <a:srgbClr val="FFFFFF"/>
            </a:fillRef>
            <a:effectRef idx="0">
              <a:srgbClr val="FFFFFF"/>
            </a:effectRef>
            <a:fontRef idx="minor">
              <a:schemeClr val="tx1"/>
            </a:fontRef>
          </p:style>
        </p:cxnSp>
      </p:grpSp>
      <p:pic>
        <p:nvPicPr>
          <p:cNvPr id="29" name="图片 28" descr="顺源机械LOGO"/>
          <p:cNvPicPr>
            <a:picLocks noChangeAspect="1"/>
          </p:cNvPicPr>
          <p:nvPr>
            <p:custDataLst>
              <p:tags r:id="rId1"/>
            </p:custDataLst>
          </p:nvPr>
        </p:nvPicPr>
        <p:blipFill>
          <a:blip r:embed="rId9" cstate="print"/>
          <a:stretch>
            <a:fillRect/>
          </a:stretch>
        </p:blipFill>
        <p:spPr>
          <a:xfrm>
            <a:off x="9317355" y="637540"/>
            <a:ext cx="1946910" cy="578485"/>
          </a:xfrm>
          <a:prstGeom prst="rect">
            <a:avLst/>
          </a:prstGeom>
        </p:spPr>
      </p:pic>
      <p:sp>
        <p:nvSpPr>
          <p:cNvPr id="13" name="矩形 12"/>
          <p:cNvSpPr/>
          <p:nvPr>
            <p:custDataLst>
              <p:tags r:id="rId2"/>
            </p:custDataLst>
          </p:nvPr>
        </p:nvSpPr>
        <p:spPr>
          <a:xfrm>
            <a:off x="0" y="0"/>
            <a:ext cx="803275" cy="6858000"/>
          </a:xfrm>
          <a:prstGeom prst="rect">
            <a:avLst/>
          </a:prstGeom>
          <a:solidFill>
            <a:schemeClr val="accent5">
              <a:lumMod val="75000"/>
            </a:schemeClr>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12"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 y="863599"/>
            <a:ext cx="12192001" cy="5128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6" name="组合 5"/>
          <p:cNvGrpSpPr/>
          <p:nvPr/>
        </p:nvGrpSpPr>
        <p:grpSpPr>
          <a:xfrm>
            <a:off x="0" y="881380"/>
            <a:ext cx="5356860" cy="5111115"/>
            <a:chOff x="-1000" y="1360"/>
            <a:chExt cx="10705" cy="9412"/>
          </a:xfrm>
          <a:solidFill>
            <a:schemeClr val="accent5">
              <a:lumMod val="60000"/>
              <a:lumOff val="40000"/>
            </a:schemeClr>
          </a:solidFill>
        </p:grpSpPr>
        <p:sp>
          <p:nvSpPr>
            <p:cNvPr id="3" name="五边形 2"/>
            <p:cNvSpPr/>
            <p:nvPr>
              <p:custDataLst>
                <p:tags r:id="rId3"/>
              </p:custDataLst>
            </p:nvPr>
          </p:nvSpPr>
          <p:spPr>
            <a:xfrm>
              <a:off x="-1000" y="1360"/>
              <a:ext cx="7910" cy="9412"/>
            </a:xfrm>
            <a:prstGeom prst="homePlate">
              <a:avLst>
                <a:gd name="adj" fmla="val 59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燕尾形 3"/>
            <p:cNvSpPr/>
            <p:nvPr/>
          </p:nvSpPr>
          <p:spPr>
            <a:xfrm>
              <a:off x="2955" y="1360"/>
              <a:ext cx="6751" cy="9412"/>
            </a:xfrm>
            <a:prstGeom prst="chevron">
              <a:avLst>
                <a:gd name="adj" fmla="val 692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grpSp>
      <p:grpSp>
        <p:nvGrpSpPr>
          <p:cNvPr id="8" name="组合 7"/>
          <p:cNvGrpSpPr/>
          <p:nvPr/>
        </p:nvGrpSpPr>
        <p:grpSpPr>
          <a:xfrm>
            <a:off x="857250" y="2662873"/>
            <a:ext cx="1816100" cy="1532255"/>
            <a:chOff x="1350" y="4253"/>
            <a:chExt cx="2860" cy="2413"/>
          </a:xfrm>
        </p:grpSpPr>
        <p:sp>
          <p:nvSpPr>
            <p:cNvPr id="19" name="文本框 18"/>
            <p:cNvSpPr txBox="1"/>
            <p:nvPr/>
          </p:nvSpPr>
          <p:spPr>
            <a:xfrm>
              <a:off x="1350" y="4253"/>
              <a:ext cx="2860" cy="2278"/>
            </a:xfrm>
            <a:prstGeom prst="rect">
              <a:avLst/>
            </a:prstGeom>
            <a:noFill/>
          </p:spPr>
          <p:txBody>
            <a:bodyPr wrap="square" rtlCol="0">
              <a:spAutoFit/>
            </a:bodyPr>
            <a:lstStyle/>
            <a:p>
              <a:pPr algn="dist"/>
              <a:r>
                <a:rPr kumimoji="1" lang="en-US" altLang="zh-CN" sz="8800">
                  <a:solidFill>
                    <a:srgbClr val="FFFFFF"/>
                  </a:solidFill>
                  <a:latin typeface="Arial Black" panose="020B0A04020102020204"/>
                </a:rPr>
                <a:t>01</a:t>
              </a:r>
            </a:p>
          </p:txBody>
        </p:sp>
        <p:sp>
          <p:nvSpPr>
            <p:cNvPr id="20" name="文本框 19"/>
            <p:cNvSpPr txBox="1"/>
            <p:nvPr/>
          </p:nvSpPr>
          <p:spPr>
            <a:xfrm>
              <a:off x="1390" y="6254"/>
              <a:ext cx="2620" cy="412"/>
            </a:xfrm>
            <a:prstGeom prst="rect">
              <a:avLst/>
            </a:prstGeom>
            <a:noFill/>
          </p:spPr>
          <p:txBody>
            <a:bodyPr wrap="square" rtlCol="0">
              <a:spAutoFit/>
            </a:bodyPr>
            <a:lstStyle/>
            <a:p>
              <a:pPr algn="dist"/>
              <a:r>
                <a:rPr kumimoji="1" lang="en-US" altLang="zh-CN" sz="1050">
                  <a:solidFill>
                    <a:srgbClr val="FFFFFF"/>
                  </a:solidFill>
                </a:rPr>
                <a:t>PART ONE</a:t>
              </a:r>
            </a:p>
          </p:txBody>
        </p:sp>
      </p:grpSp>
      <p:pic>
        <p:nvPicPr>
          <p:cNvPr id="7" name="图片 6" descr="顺源机械logo底"/>
          <p:cNvPicPr>
            <a:picLocks noChangeAspect="1"/>
          </p:cNvPicPr>
          <p:nvPr>
            <p:custDataLst>
              <p:tags r:id="rId2"/>
            </p:custDataLst>
          </p:nvPr>
        </p:nvPicPr>
        <p:blipFill>
          <a:blip r:embed="rId6" cstate="print">
            <a:alphaModFix amt="40000"/>
          </a:blip>
          <a:stretch>
            <a:fillRect/>
          </a:stretch>
        </p:blipFill>
        <p:spPr>
          <a:xfrm>
            <a:off x="7366000" y="1615604"/>
            <a:ext cx="3557270" cy="3624580"/>
          </a:xfrm>
          <a:prstGeom prst="rect">
            <a:avLst/>
          </a:prstGeom>
        </p:spPr>
      </p:pic>
      <p:sp>
        <p:nvSpPr>
          <p:cNvPr id="21" name="矩形 20"/>
          <p:cNvSpPr/>
          <p:nvPr/>
        </p:nvSpPr>
        <p:spPr>
          <a:xfrm>
            <a:off x="5486400" y="3043719"/>
            <a:ext cx="5946140" cy="768350"/>
          </a:xfrm>
          <a:prstGeom prst="rect">
            <a:avLst/>
          </a:prstGeom>
        </p:spPr>
        <p:txBody>
          <a:bodyPr wrap="square">
            <a:spAutoFit/>
          </a:bodyPr>
          <a:lstStyle/>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一、氯乙烯透平压缩机</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5114925" y="5579745"/>
            <a:ext cx="1962785" cy="337185"/>
          </a:xfrm>
          <a:prstGeom prst="rect">
            <a:avLst/>
          </a:prstGeom>
          <a:noFill/>
          <a:ln w="9525">
            <a:noFill/>
          </a:ln>
        </p:spPr>
        <p:txBody>
          <a:bodyPr wrap="square">
            <a:spAutoFit/>
          </a:bodyPr>
          <a:lstStyle/>
          <a:p>
            <a:pPr indent="0" algn="ctr"/>
            <a:r>
              <a:rPr lang="zh-CN" altLang="en-US" sz="1600" b="1">
                <a:solidFill>
                  <a:schemeClr val="dk1"/>
                </a:solidFill>
                <a:latin typeface="微软雅黑" panose="020B0503020204020204" pitchFamily="34" charset="-122"/>
                <a:ea typeface="微软雅黑" panose="020B0503020204020204" pitchFamily="34" charset="-122"/>
              </a:rPr>
              <a:t>图片展示</a:t>
            </a:r>
          </a:p>
        </p:txBody>
      </p:sp>
      <p:sp>
        <p:nvSpPr>
          <p:cNvPr id="23" name="文本框 22"/>
          <p:cNvSpPr txBox="1"/>
          <p:nvPr>
            <p:custDataLst>
              <p:tags r:id="rId2"/>
            </p:custDataLst>
          </p:nvPr>
        </p:nvSpPr>
        <p:spPr>
          <a:xfrm>
            <a:off x="788670" y="203200"/>
            <a:ext cx="276923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氯乙烯透平压缩机</a:t>
            </a:r>
            <a:endParaRPr kumimoji="1" lang="zh-CN" altLang="en-US" sz="2400" b="1">
              <a:solidFill>
                <a:schemeClr val="lt1"/>
              </a:solidFill>
              <a:latin typeface="微软雅黑" panose="020B0503020204020204" pitchFamily="34" charset="-122"/>
              <a:ea typeface="微软雅黑" panose="020B0503020204020204" pitchFamily="34" charset="-122"/>
              <a:sym typeface="+mn-ea"/>
            </a:endParaRPr>
          </a:p>
        </p:txBody>
      </p:sp>
      <p:pic>
        <p:nvPicPr>
          <p:cNvPr id="22" name="图片 21" descr="氯乙烯透平压缩机 (2) 拷贝"/>
          <p:cNvPicPr>
            <a:picLocks noChangeAspect="1"/>
          </p:cNvPicPr>
          <p:nvPr>
            <p:custDataLst>
              <p:tags r:id="rId3"/>
            </p:custDataLst>
          </p:nvPr>
        </p:nvPicPr>
        <p:blipFill>
          <a:blip r:embed="rId9" cstate="print"/>
          <a:srcRect/>
          <a:stretch>
            <a:fillRect/>
          </a:stretch>
        </p:blipFill>
        <p:spPr>
          <a:xfrm>
            <a:off x="2460625" y="1104265"/>
            <a:ext cx="7736205" cy="4475480"/>
          </a:xfrm>
          <a:prstGeom prst="rect">
            <a:avLst/>
          </a:prstGeom>
        </p:spPr>
      </p:pic>
      <p:sp>
        <p:nvSpPr>
          <p:cNvPr id="3" name="文本框 2"/>
          <p:cNvSpPr txBox="1"/>
          <p:nvPr>
            <p:custDataLst>
              <p:tags r:id="rId4"/>
            </p:custDataLst>
          </p:nvPr>
        </p:nvSpPr>
        <p:spPr>
          <a:xfrm>
            <a:off x="10363835" y="2814320"/>
            <a:ext cx="751205" cy="368300"/>
          </a:xfrm>
          <a:prstGeom prst="rect">
            <a:avLst/>
          </a:prstGeom>
          <a:ln>
            <a:solidFill>
              <a:srgbClr val="FF0000"/>
            </a:solidFill>
          </a:ln>
        </p:spPr>
        <p:txBody>
          <a:bodyPr wrap="square">
            <a:spAutoFit/>
            <a:extLst>
              <a:ext uri="{4A0BC546-FE56-4ADE-93B0-CB8AF2F6F144}">
                <wpsdc:textFrameExt xmlns="" xmlns:wpsdc="http://www.wps.cn/officeDocument/2022/drawingmlCustomData" type="text"/>
              </a:ext>
            </a:extLst>
          </a:bodyPr>
          <a:lstStyle/>
          <a:p>
            <a:pPr algn="ctr"/>
            <a:r>
              <a:rPr lang="zh-CN" altLang="en-US" sz="1800" b="1">
                <a:solidFill>
                  <a:schemeClr val="dk1"/>
                </a:solidFill>
                <a:latin typeface="Arial" panose="020B0604020202020204" pitchFamily="34" charset="0"/>
                <a:ea typeface="微软雅黑" panose="020B0503020204020204" pitchFamily="34" charset="-122"/>
              </a:rPr>
              <a:t>机头</a:t>
            </a:r>
          </a:p>
        </p:txBody>
      </p:sp>
      <p:sp>
        <p:nvSpPr>
          <p:cNvPr id="6" name="文本框 5"/>
          <p:cNvSpPr txBox="1"/>
          <p:nvPr>
            <p:custDataLst>
              <p:tags r:id="rId5"/>
            </p:custDataLst>
          </p:nvPr>
        </p:nvSpPr>
        <p:spPr>
          <a:xfrm>
            <a:off x="1095375" y="2898775"/>
            <a:ext cx="751205" cy="368300"/>
          </a:xfrm>
          <a:prstGeom prst="rect">
            <a:avLst/>
          </a:prstGeom>
          <a:ln>
            <a:solidFill>
              <a:srgbClr val="FF0000"/>
            </a:solidFill>
          </a:ln>
        </p:spPr>
        <p:txBody>
          <a:bodyPr wrap="square">
            <a:spAutoFit/>
            <a:extLst>
              <a:ext uri="{4A0BC546-FE56-4ADE-93B0-CB8AF2F6F144}">
                <wpsdc:textFrameExt xmlns="" xmlns:wpsdc="http://www.wps.cn/officeDocument/2022/drawingmlCustomData" type="text"/>
              </a:ext>
            </a:extLst>
          </a:bodyPr>
          <a:lstStyle/>
          <a:p>
            <a:pPr algn="ctr"/>
            <a:r>
              <a:rPr lang="zh-CN" altLang="en-US" sz="1800" b="1">
                <a:solidFill>
                  <a:schemeClr val="dk1"/>
                </a:solidFill>
                <a:latin typeface="Arial" panose="020B0604020202020204" pitchFamily="34" charset="0"/>
                <a:ea typeface="微软雅黑" panose="020B0503020204020204" pitchFamily="34" charset="-122"/>
              </a:rPr>
              <a:t>电机</a:t>
            </a:r>
          </a:p>
        </p:txBody>
      </p:sp>
      <p:sp>
        <p:nvSpPr>
          <p:cNvPr id="9" name="文本框 8"/>
          <p:cNvSpPr txBox="1"/>
          <p:nvPr>
            <p:custDataLst>
              <p:tags r:id="rId6"/>
            </p:custDataLst>
          </p:nvPr>
        </p:nvSpPr>
        <p:spPr>
          <a:xfrm>
            <a:off x="10219055" y="4622165"/>
            <a:ext cx="751205" cy="645160"/>
          </a:xfrm>
          <a:prstGeom prst="rect">
            <a:avLst/>
          </a:prstGeom>
          <a:ln>
            <a:solidFill>
              <a:srgbClr val="FF0000"/>
            </a:solidFill>
          </a:ln>
        </p:spPr>
        <p:txBody>
          <a:bodyPr wrap="square">
            <a:spAutoFit/>
            <a:extLst>
              <a:ext uri="{4A0BC546-FE56-4ADE-93B0-CB8AF2F6F144}">
                <wpsdc:textFrameExt xmlns="" xmlns:wpsdc="http://www.wps.cn/officeDocument/2022/drawingmlCustomData" type="text"/>
              </a:ext>
            </a:extLst>
          </a:bodyPr>
          <a:lstStyle/>
          <a:p>
            <a:pPr algn="ctr"/>
            <a:r>
              <a:rPr lang="zh-CN" altLang="en-US" sz="1800" b="1">
                <a:solidFill>
                  <a:schemeClr val="dk1"/>
                </a:solidFill>
                <a:latin typeface="Arial" panose="020B0604020202020204" pitchFamily="34" charset="0"/>
                <a:ea typeface="微软雅黑" panose="020B0503020204020204" pitchFamily="34" charset="-122"/>
              </a:rPr>
              <a:t>油站底座</a:t>
            </a:r>
          </a:p>
        </p:txBody>
      </p:sp>
      <p:cxnSp>
        <p:nvCxnSpPr>
          <p:cNvPr id="11" name="直接箭头连接符 10"/>
          <p:cNvCxnSpPr/>
          <p:nvPr/>
        </p:nvCxnSpPr>
        <p:spPr>
          <a:xfrm flipH="1">
            <a:off x="8579485" y="4944745"/>
            <a:ext cx="1640205" cy="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p:nvCxnSpPr>
        <p:spPr>
          <a:xfrm flipH="1">
            <a:off x="8400415" y="2998470"/>
            <a:ext cx="1963420" cy="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5" name="直接箭头连接符 4"/>
          <p:cNvCxnSpPr>
            <a:stCxn id="6" idx="3"/>
          </p:cNvCxnSpPr>
          <p:nvPr/>
        </p:nvCxnSpPr>
        <p:spPr>
          <a:xfrm>
            <a:off x="1846580" y="3082925"/>
            <a:ext cx="1070610" cy="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124768" y="892810"/>
            <a:ext cx="1962785" cy="398780"/>
          </a:xfrm>
          <a:prstGeom prst="rect">
            <a:avLst/>
          </a:prstGeom>
          <a:noFill/>
          <a:ln w="9525">
            <a:noFill/>
          </a:ln>
        </p:spPr>
        <p:txBody>
          <a:bodyPr wrap="square">
            <a:spAutoFit/>
          </a:bodyPr>
          <a:lstStyle/>
          <a:p>
            <a:pPr indent="0" algn="ctr"/>
            <a:r>
              <a:rPr lang="zh-CN" sz="2000" b="1">
                <a:solidFill>
                  <a:schemeClr val="dk1"/>
                </a:solidFill>
                <a:latin typeface="微软雅黑" panose="020B0503020204020204" pitchFamily="34" charset="-122"/>
                <a:ea typeface="微软雅黑" panose="020B0503020204020204" pitchFamily="34" charset="-122"/>
                <a:sym typeface="+mn-ea"/>
              </a:rPr>
              <a:t>性能参数表</a:t>
            </a:r>
            <a:endParaRPr lang="zh-CN" altLang="en-US" sz="2000" b="1">
              <a:solidFill>
                <a:schemeClr val="dk1"/>
              </a:solidFill>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2"/>
            </p:custDataLst>
          </p:nvPr>
        </p:nvGraphicFramePr>
        <p:xfrm>
          <a:off x="826135" y="1448435"/>
          <a:ext cx="10560050" cy="2472690"/>
        </p:xfrm>
        <a:graphic>
          <a:graphicData uri="http://schemas.openxmlformats.org/drawingml/2006/table">
            <a:tbl>
              <a:tblPr/>
              <a:tblGrid>
                <a:gridCol w="2745105"/>
                <a:gridCol w="1928495"/>
                <a:gridCol w="1927225"/>
                <a:gridCol w="1933575"/>
                <a:gridCol w="2025650"/>
              </a:tblGrid>
              <a:tr h="406400">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适用PVC产量(万吨/年)</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15</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20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30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765">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流量(Nm3/h)</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5500~6000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8250~9000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11000~12000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16500~18000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进气压力(MPa·A)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当地大气压MPa·A+0.005MPa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当地大气压MPa·A+0.005MPa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当地大气压MPa·A+0.005MPa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当地大气压MPa·A+0.005MPa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00">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进气温度(℃)</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5~15</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5~15</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5~15</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 </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765">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排气压力(MPa·A)</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0.7~0.8</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0.7~0.8</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0.7~0.8</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0.7~0.8</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1640">
                <a:tc>
                  <a:txBody>
                    <a:bodyPr/>
                    <a:lstStyle/>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主电机功率(kW)</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500~630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710~1000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1000~1250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微软雅黑" panose="020B0503020204020204" pitchFamily="34" charset="-122"/>
                          <a:ea typeface="微软雅黑" panose="020B0503020204020204" pitchFamily="34" charset="-122"/>
                          <a:cs typeface="思源黑体 Regular" panose="020B0500000000000000" charset="-122"/>
                        </a:rPr>
                        <a:t>1500~1800</a:t>
                      </a:r>
                      <a:endParaRPr lang="en-US" altLang="en-US" sz="1400" b="0">
                        <a:latin typeface="微软雅黑" panose="020B0503020204020204" pitchFamily="34" charset="-122"/>
                        <a:ea typeface="微软雅黑" panose="020B0503020204020204" pitchFamily="34" charset="-122"/>
                        <a:cs typeface="思源黑体 Regular" panose="020B0500000000000000"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3"/>
            </p:custDataLst>
          </p:nvPr>
        </p:nvSpPr>
        <p:spPr>
          <a:xfrm>
            <a:off x="826135" y="4065905"/>
            <a:ext cx="10560685" cy="1899920"/>
          </a:xfrm>
          <a:prstGeom prst="rect">
            <a:avLst/>
          </a:prstGeom>
          <a:noFill/>
          <a:ln w="9525">
            <a:noFill/>
          </a:ln>
        </p:spPr>
        <p:txBody>
          <a:bodyPr wrap="square">
            <a:spAutoFit/>
          </a:bodyPr>
          <a:lstStyle/>
          <a:p>
            <a:pPr indent="0">
              <a:lnSpc>
                <a:spcPct val="120000"/>
              </a:lnSpc>
            </a:pP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注：1. 表列氯乙烯压缩机标态流量按氯乙烯含量90%，流量裕度系数1.1估算。</a:t>
            </a:r>
            <a:endPar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pPr>
            <a:r>
              <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由于用户所处海拔高度、氯乙烯纯度、进气压力、温度不同，压缩机的排气压力、 流量及所需功率亦相应变化。</a:t>
            </a:r>
            <a:endPar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pPr>
            <a:r>
              <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表列数据供用户选择压缩机规格型号时参考，顺源机械可根据用户要求而设计。</a:t>
            </a:r>
            <a:endPar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pPr>
            <a:r>
              <a:rPr 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用户提供设计条件时，应尽可能的给定确切数据值。</a:t>
            </a:r>
          </a:p>
          <a:p>
            <a:pPr indent="0">
              <a:lnSpc>
                <a:spcPct val="120000"/>
              </a:lnSpc>
            </a:pPr>
            <a:r>
              <a:rPr lang="en-US" alt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表列氯乙烯透平压缩机流量，我是这么考虑的: 一吨氯乙烯(VCM)单体的理论体积是358.4 Nm3，按360计。如含量90%，则体积为400 Nm3。考虑生产损耗及生产弹性按110%，则VCM体积为440 Nm3。而1万吨PVC/年按8000小时计的小时产量为1.25吨，则需氯乙烯气体550 Nm3。</a:t>
            </a:r>
          </a:p>
        </p:txBody>
      </p:sp>
      <p:sp>
        <p:nvSpPr>
          <p:cNvPr id="3" name="文本框 2"/>
          <p:cNvSpPr txBox="1"/>
          <p:nvPr>
            <p:custDataLst>
              <p:tags r:id="rId4"/>
            </p:custDataLst>
          </p:nvPr>
        </p:nvSpPr>
        <p:spPr>
          <a:xfrm>
            <a:off x="788670" y="203200"/>
            <a:ext cx="276923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氯乙烯透平压缩机</a:t>
            </a:r>
            <a:endParaRPr kumimoji="1" lang="zh-CN" altLang="en-US" sz="2400" b="1">
              <a:solidFill>
                <a:schemeClr val="l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96620" y="1654175"/>
            <a:ext cx="10591165" cy="3856355"/>
          </a:xfrm>
          <a:prstGeom prst="rect">
            <a:avLst/>
          </a:prstGeom>
          <a:noFill/>
        </p:spPr>
        <p:txBody>
          <a:bodyPr wrap="square" rtlCol="0" anchor="t">
            <a:spAutoFit/>
          </a:bodyPr>
          <a:lstStyle/>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由于压缩、轴封技术来源于移植氯碱行业成功运行四十余年的氯气透平压缩机，因而其技术成熟，运行可靠，节能效果显著。</a:t>
            </a:r>
          </a:p>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结构简单，布置紧凑，过流动静件非接触，因而检修周期长，维修成本低。</a:t>
            </a:r>
          </a:p>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压缩过程无润滑油介入氯乙烯气体，不会对产品质量有不利影响，油品不易变质。</a:t>
            </a:r>
          </a:p>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 气流无脉动，设备振动小，噪音较低。</a:t>
            </a:r>
          </a:p>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 单机流量大，装置系统简化，自动化程度高，能适应PVC装置大型化需要。</a:t>
            </a:r>
          </a:p>
          <a:p>
            <a:pPr>
              <a:lnSpc>
                <a:spcPct val="17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 针对氯乙烯气体特性，按照用户提出的问题及要求，在氯气透平压缩机基础上做相应改进，已申请有关装置、主机、轴封等实用新型专利5项 ，2项发明专利也在实审中，为该机研发做了充分的技术储备。</a:t>
            </a:r>
          </a:p>
        </p:txBody>
      </p:sp>
      <p:sp>
        <p:nvSpPr>
          <p:cNvPr id="7" name="文本框 6"/>
          <p:cNvSpPr txBox="1"/>
          <p:nvPr>
            <p:custDataLst>
              <p:tags r:id="rId2"/>
            </p:custDataLst>
          </p:nvPr>
        </p:nvSpPr>
        <p:spPr>
          <a:xfrm>
            <a:off x="896620" y="1255395"/>
            <a:ext cx="1962785" cy="398780"/>
          </a:xfrm>
          <a:prstGeom prst="rect">
            <a:avLst/>
          </a:prstGeom>
          <a:noFill/>
          <a:ln w="9525">
            <a:noFill/>
          </a:ln>
        </p:spPr>
        <p:txBody>
          <a:bodyPr wrap="square">
            <a:spAutoFit/>
          </a:bodyPr>
          <a:lstStyle/>
          <a:p>
            <a:pPr indent="0" algn="l"/>
            <a:r>
              <a:rPr lang="zh-CN" altLang="en-US" sz="2000" b="1">
                <a:solidFill>
                  <a:schemeClr val="dk1"/>
                </a:solidFill>
                <a:latin typeface="微软雅黑" panose="020B0503020204020204" pitchFamily="34" charset="-122"/>
                <a:ea typeface="微软雅黑" panose="020B0503020204020204" pitchFamily="34" charset="-122"/>
                <a:sym typeface="+mn-ea"/>
              </a:rPr>
              <a:t>设备特点</a:t>
            </a:r>
            <a:r>
              <a:rPr lang="en-US" altLang="zh-CN" sz="2000" b="1">
                <a:solidFill>
                  <a:schemeClr val="dk1"/>
                </a:solidFill>
                <a:latin typeface="微软雅黑" panose="020B0503020204020204" pitchFamily="34" charset="-122"/>
                <a:ea typeface="微软雅黑" panose="020B0503020204020204" pitchFamily="34" charset="-122"/>
                <a:sym typeface="+mn-ea"/>
              </a:rPr>
              <a:t>:</a:t>
            </a:r>
          </a:p>
        </p:txBody>
      </p:sp>
      <p:sp>
        <p:nvSpPr>
          <p:cNvPr id="2" name="文本框 1"/>
          <p:cNvSpPr txBox="1"/>
          <p:nvPr>
            <p:custDataLst>
              <p:tags r:id="rId3"/>
            </p:custDataLst>
          </p:nvPr>
        </p:nvSpPr>
        <p:spPr>
          <a:xfrm>
            <a:off x="788670" y="203200"/>
            <a:ext cx="276923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氯乙烯透平压缩机</a:t>
            </a:r>
            <a:endParaRPr kumimoji="1" lang="zh-CN" altLang="en-US" sz="2400" b="1">
              <a:solidFill>
                <a:schemeClr val="l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 y="863599"/>
            <a:ext cx="12192001" cy="5128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6" name="组合 5"/>
          <p:cNvGrpSpPr/>
          <p:nvPr/>
        </p:nvGrpSpPr>
        <p:grpSpPr>
          <a:xfrm>
            <a:off x="0" y="881380"/>
            <a:ext cx="5356860" cy="5111115"/>
            <a:chOff x="-1000" y="1360"/>
            <a:chExt cx="10705" cy="9412"/>
          </a:xfrm>
          <a:solidFill>
            <a:schemeClr val="accent5">
              <a:lumMod val="60000"/>
              <a:lumOff val="40000"/>
            </a:schemeClr>
          </a:solidFill>
        </p:grpSpPr>
        <p:sp>
          <p:nvSpPr>
            <p:cNvPr id="3" name="五边形 2"/>
            <p:cNvSpPr/>
            <p:nvPr>
              <p:custDataLst>
                <p:tags r:id="rId4"/>
              </p:custDataLst>
            </p:nvPr>
          </p:nvSpPr>
          <p:spPr>
            <a:xfrm>
              <a:off x="-1000" y="1360"/>
              <a:ext cx="7910" cy="9412"/>
            </a:xfrm>
            <a:prstGeom prst="homePlate">
              <a:avLst>
                <a:gd name="adj" fmla="val 59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燕尾形 3"/>
            <p:cNvSpPr/>
            <p:nvPr/>
          </p:nvSpPr>
          <p:spPr>
            <a:xfrm>
              <a:off x="2955" y="1360"/>
              <a:ext cx="6751" cy="9412"/>
            </a:xfrm>
            <a:prstGeom prst="chevron">
              <a:avLst>
                <a:gd name="adj" fmla="val 692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grpSp>
      <p:grpSp>
        <p:nvGrpSpPr>
          <p:cNvPr id="8" name="组合 7"/>
          <p:cNvGrpSpPr/>
          <p:nvPr/>
        </p:nvGrpSpPr>
        <p:grpSpPr>
          <a:xfrm>
            <a:off x="857250" y="2662873"/>
            <a:ext cx="1816100" cy="1523365"/>
            <a:chOff x="1350" y="4253"/>
            <a:chExt cx="2860" cy="2399"/>
          </a:xfrm>
        </p:grpSpPr>
        <p:sp>
          <p:nvSpPr>
            <p:cNvPr id="19" name="文本框 18"/>
            <p:cNvSpPr txBox="1"/>
            <p:nvPr/>
          </p:nvSpPr>
          <p:spPr>
            <a:xfrm>
              <a:off x="1350" y="4253"/>
              <a:ext cx="2860" cy="2276"/>
            </a:xfrm>
            <a:prstGeom prst="rect">
              <a:avLst/>
            </a:prstGeom>
            <a:noFill/>
          </p:spPr>
          <p:txBody>
            <a:bodyPr wrap="square" rtlCol="0">
              <a:spAutoFit/>
            </a:bodyPr>
            <a:lstStyle/>
            <a:p>
              <a:pPr algn="dist"/>
              <a:r>
                <a:rPr kumimoji="1" lang="en-US" altLang="zh-CN" sz="8800">
                  <a:solidFill>
                    <a:srgbClr val="FFFFFF"/>
                  </a:solidFill>
                  <a:latin typeface="Arial Black" panose="020B0A04020102020204"/>
                </a:rPr>
                <a:t>02</a:t>
              </a:r>
            </a:p>
          </p:txBody>
        </p:sp>
        <p:sp>
          <p:nvSpPr>
            <p:cNvPr id="20" name="文本框 19"/>
            <p:cNvSpPr txBox="1"/>
            <p:nvPr/>
          </p:nvSpPr>
          <p:spPr>
            <a:xfrm>
              <a:off x="1390" y="6254"/>
              <a:ext cx="2620" cy="398"/>
            </a:xfrm>
            <a:prstGeom prst="rect">
              <a:avLst/>
            </a:prstGeom>
            <a:noFill/>
          </p:spPr>
          <p:txBody>
            <a:bodyPr wrap="square" rtlCol="0">
              <a:spAutoFit/>
            </a:bodyPr>
            <a:lstStyle/>
            <a:p>
              <a:pPr algn="dist"/>
              <a:r>
                <a:rPr kumimoji="1" lang="en-US" altLang="zh-CN" sz="1050">
                  <a:solidFill>
                    <a:srgbClr val="FFFFFF"/>
                  </a:solidFill>
                </a:rPr>
                <a:t>PART TWO</a:t>
              </a:r>
            </a:p>
          </p:txBody>
        </p:sp>
      </p:grpSp>
      <p:pic>
        <p:nvPicPr>
          <p:cNvPr id="7" name="图片 6" descr="顺源机械logo底"/>
          <p:cNvPicPr>
            <a:picLocks noChangeAspect="1"/>
          </p:cNvPicPr>
          <p:nvPr>
            <p:custDataLst>
              <p:tags r:id="rId2"/>
            </p:custDataLst>
          </p:nvPr>
        </p:nvPicPr>
        <p:blipFill>
          <a:blip r:embed="rId7" cstate="print">
            <a:alphaModFix amt="40000"/>
          </a:blip>
          <a:stretch>
            <a:fillRect/>
          </a:stretch>
        </p:blipFill>
        <p:spPr>
          <a:xfrm>
            <a:off x="7366000" y="1615604"/>
            <a:ext cx="3557270" cy="3624580"/>
          </a:xfrm>
          <a:prstGeom prst="rect">
            <a:avLst/>
          </a:prstGeom>
        </p:spPr>
      </p:pic>
      <p:sp>
        <p:nvSpPr>
          <p:cNvPr id="21" name="矩形 20"/>
          <p:cNvSpPr/>
          <p:nvPr>
            <p:custDataLst>
              <p:tags r:id="rId3"/>
            </p:custDataLst>
          </p:nvPr>
        </p:nvSpPr>
        <p:spPr>
          <a:xfrm>
            <a:off x="5486400" y="2664624"/>
            <a:ext cx="5946140" cy="1445260"/>
          </a:xfrm>
          <a:prstGeom prst="rect">
            <a:avLst/>
          </a:prstGeom>
        </p:spPr>
        <p:txBody>
          <a:bodyPr wrap="square">
            <a:spAutoFit/>
          </a:bodyPr>
          <a:lstStyle/>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二、氯气与氯乙烯气体</a:t>
            </a:r>
          </a:p>
          <a:p>
            <a:pPr algn="l"/>
            <a:r>
              <a:rPr kumimoji="1" lang="zh-CN" altLang="en-US" sz="4400" b="1">
                <a:solidFill>
                  <a:schemeClr val="lt1"/>
                </a:solidFill>
                <a:latin typeface="微软雅黑" panose="020B0503020204020204" pitchFamily="34" charset="-122"/>
                <a:ea typeface="微软雅黑" panose="020B0503020204020204" pitchFamily="34" charset="-122"/>
                <a:sym typeface="+mn-ea"/>
              </a:rPr>
              <a:t> </a:t>
            </a:r>
            <a:r>
              <a:rPr kumimoji="1" lang="en-US" altLang="zh-CN" sz="4400" b="1">
                <a:solidFill>
                  <a:schemeClr val="lt1"/>
                </a:solidFill>
                <a:latin typeface="微软雅黑" panose="020B0503020204020204" pitchFamily="34" charset="-122"/>
                <a:ea typeface="微软雅黑" panose="020B0503020204020204" pitchFamily="34" charset="-122"/>
                <a:sym typeface="+mn-ea"/>
              </a:rPr>
              <a:t>      </a:t>
            </a:r>
            <a:r>
              <a:rPr kumimoji="1" lang="zh-CN" altLang="en-US" sz="4400" b="1">
                <a:solidFill>
                  <a:schemeClr val="lt1"/>
                </a:solidFill>
                <a:latin typeface="微软雅黑" panose="020B0503020204020204" pitchFamily="34" charset="-122"/>
                <a:ea typeface="微软雅黑" panose="020B0503020204020204" pitchFamily="34" charset="-122"/>
                <a:sym typeface="+mn-ea"/>
              </a:rPr>
              <a:t>的理化性质与毒理</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95375" y="1108075"/>
            <a:ext cx="10293985" cy="4661535"/>
          </a:xfrm>
          <a:prstGeom prst="rect">
            <a:avLst/>
          </a:prstGeom>
          <a:noFill/>
        </p:spPr>
        <p:txBody>
          <a:bodyPr wrap="square" rtlCol="0" anchor="t">
            <a:spAutoFit/>
          </a:bodyPr>
          <a:lstStyle/>
          <a:p>
            <a:pPr indent="457200" algn="just" fontAlgn="auto">
              <a:lnSpc>
                <a:spcPct val="15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这里讲的性质是与透平机相关的性质。</a:t>
            </a:r>
          </a:p>
          <a:p>
            <a:pPr indent="457200" algn="just" fontAlgn="auto">
              <a:lnSpc>
                <a:spcPct val="15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氯气 </a:t>
            </a:r>
          </a:p>
          <a:p>
            <a:pPr indent="457200" algn="just" fontAlgn="auto">
              <a:lnSpc>
                <a:spcPct val="15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氯气（chlorine）是氯元素单质气体，化学式Cl2，分子量71。密度比空气大，易压缩，可液化为黄绿色的油状液氯。氯气具有强氧化性，助燃，许多物质都可在氯气中燃烧，红热的铁可以在氯气中燃烧生成三氯化铁(FeCl3），氯气透平机有时发生“氯火”而损坏就是这一机理造成的。氯气中混合体积分数为5%以上的氢气时遇强光即有爆炸危险。氯气剧毒，有窒息性，被列入《危险化学品名录》 ，并按照《危险化学品安全管理条例》管控。</a:t>
            </a:r>
          </a:p>
          <a:p>
            <a:pPr indent="457200" algn="just" fontAlgn="auto">
              <a:lnSpc>
                <a:spcPct val="15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氯乙烯</a:t>
            </a:r>
          </a:p>
          <a:p>
            <a:pPr indent="457200" algn="just" fontAlgn="auto">
              <a:lnSpc>
                <a:spcPct val="150000"/>
              </a:lnSpc>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氯乙烯(Vinyl chloride)，又名乙烯基氯，化学式是C2H3Cl，分子量62.5，一种有机化合物，是高分子化工的重要单体。其气体无色，具有醚样香味。氯乙烯化学性质活泼，易燃易爆。氯乙烯具有毒性，具有致畸致癌致突变性，被列入《危险化学品目录》危化品分类信息表。 </a:t>
            </a:r>
          </a:p>
        </p:txBody>
      </p:sp>
      <p:sp>
        <p:nvSpPr>
          <p:cNvPr id="5" name="文本框 4"/>
          <p:cNvSpPr txBox="1"/>
          <p:nvPr>
            <p:custDataLst>
              <p:tags r:id="rId2"/>
            </p:custDataLst>
          </p:nvPr>
        </p:nvSpPr>
        <p:spPr>
          <a:xfrm>
            <a:off x="1095375" y="203200"/>
            <a:ext cx="5814695" cy="460375"/>
          </a:xfrm>
          <a:prstGeom prst="rect">
            <a:avLst/>
          </a:prstGeom>
          <a:noFill/>
        </p:spPr>
        <p:txBody>
          <a:bodyPr wrap="square" rtlCol="0">
            <a:spAutoFit/>
          </a:bodyPr>
          <a:lstStyle/>
          <a:p>
            <a:pPr algn="dist"/>
            <a:r>
              <a:rPr lang="zh-CN" altLang="en-US" sz="2400" b="1">
                <a:solidFill>
                  <a:schemeClr val="lt1"/>
                </a:solidFill>
                <a:latin typeface="微软雅黑" panose="020B0503020204020204" pitchFamily="34" charset="-122"/>
                <a:ea typeface="微软雅黑" panose="020B0503020204020204" pitchFamily="34" charset="-122"/>
                <a:sym typeface="+mn-ea"/>
              </a:rPr>
              <a:t>氯气与氯乙烯气体的理化性质与毒理</a:t>
            </a:r>
          </a:p>
        </p:txBody>
      </p:sp>
    </p:spTree>
  </p:cSld>
  <p:clrMapOvr>
    <a:masterClrMapping/>
  </p:clrMapOvr>
  <mc:AlternateContent xmlns:mc="http://schemas.openxmlformats.org/markup-compatibility/2006">
    <mc:Choice xmlns:p14="http://schemas.microsoft.com/office/powerpoint/2010/main" xmlns="" Requires="p14">
      <p:transition spd="slow" p14:dur="325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8"/>
  <p:tag name="KSO_WM_UNIT_FILL_TYPE" val="1"/>
  <p:tag name="KSO_WM_UNIT_TEXT_FILL_FORE_SCHEMECOLOR_INDEX_BRIGHTNESS" val="-0.5"/>
  <p:tag name="KSO_WM_UNIT_TEXT_FILL_FORE_SCHEMECOLOR_INDEX" val="15"/>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8"/>
  <p:tag name="KSO_WM_UNIT_FILL_TYPE" val="1"/>
  <p:tag name="KSO_WM_UNIT_TEXT_FILL_FORE_SCHEMECOLOR_INDEX_BRIGHTNESS" val="-0.5"/>
  <p:tag name="KSO_WM_UNIT_TEXT_FILL_FORE_SCHEMECOLOR_INDEX" val="1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SLIDE_ID" val="diagram2020374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540"/>
  <p:tag name="KSO_WM_SLIDE_POSITION" val="0*0"/>
  <p:tag name="KSO_WM_TAG_VERSION" val="1.0"/>
  <p:tag name="KSO_WM_BEAUTIFY_FLAG" val="#wm#"/>
  <p:tag name="KSO_WM_TEMPLATE_CATEGORY" val="diagram"/>
  <p:tag name="KSO_WM_TEMPLATE_INDEX" val="20203749"/>
  <p:tag name="KSO_WM_SLIDE_LAYOUT" val="f"/>
  <p:tag name="KSO_WM_SLIDE_LAYOUT_CNT"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49_1*i*1"/>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49_1*i*2"/>
  <p:tag name="KSO_WM_TEMPLATE_CATEGORY" val="diagram"/>
  <p:tag name="KSO_WM_TEMPLATE_INDEX" val="20203749"/>
  <p:tag name="KSO_WM_UNIT_LAYERLEVEL" val="1"/>
  <p:tag name="KSO_WM_TAG_VERSION" val="1.0"/>
  <p:tag name="KSO_WM_BEAUTIFY_FLAG" val="#wm#"/>
  <p:tag name="KSO_WM_UNIT_FILL_FORE_SCHEMECOLOR_INDEX_BRIGHTNESS" val="0.8"/>
  <p:tag name="KSO_WM_UNIT_FILL_FORE_SCHEMECOLOR_INDEX" val="7"/>
  <p:tag name="KSO_WM_UNIT_FILL_BACK_SCHEMECOLOR_INDEX_BRIGHTNESS" val="0.6"/>
  <p:tag name="KSO_WM_UNIT_FILL_BACK_SCHEMECOLOR_INDEX" val="5"/>
  <p:tag name="KSO_WM_UNIT_FILL_TYPE" val="2"/>
  <p:tag name="KSO_WM_UNIT_TEXT_FILL_FORE_SCHEMECOLOR_INDEX_BRIGHTNESS" val="0"/>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49_1*i*3"/>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49_1*i*5"/>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49_1*i*4"/>
  <p:tag name="KSO_WM_TEMPLATE_CATEGORY" val="diagram"/>
  <p:tag name="KSO_WM_TEMPLATE_INDEX" val="20203749"/>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TEXT_PART_ID_V2" val="a-1-2"/>
  <p:tag name="KSO_WM_UNIT_COLOR_SCHEME_SHAPE_ID" val="16"/>
  <p:tag name="KSO_WM_UNIT_COLOR_SCHEME_PARENT_PAGE" val="0_1"/>
  <p:tag name="KSO_WM_UNIT_ISCONTENTSTITLE" val="0"/>
  <p:tag name="KSO_WM_UNIT_NOCLEAR" val="0"/>
  <p:tag name="KSO_WM_UNIT_VALUE" val="32"/>
  <p:tag name="KSO_WM_UNIT_HIGHLIGHT" val="0"/>
  <p:tag name="KSO_WM_UNIT_COMPATIBLE" val="0"/>
  <p:tag name="KSO_WM_UNIT_DIAGRAM_ISNUMVISUAL" val="0"/>
  <p:tag name="KSO_WM_UNIT_DIAGRAM_ISREFERUNIT" val="0"/>
  <p:tag name="KSO_WM_UNIT_TYPE" val="f"/>
  <p:tag name="KSO_WM_UNIT_INDEX" val="1"/>
  <p:tag name="KSO_WM_UNIT_ID" val="diagram20203749_1*f*1"/>
  <p:tag name="KSO_WM_TEMPLATE_CATEGORY" val="diagram"/>
  <p:tag name="KSO_WM_TEMPLATE_INDEX" val="20203749"/>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
  <p:tag name="KSO_WM_UNIT_SUBTYPE" val="a"/>
  <p:tag name="KSO_WM_UNIT_TEXT_FILL_FORE_SCHEMECOLOR_INDEX_BRIGHTNESS" val="0.15"/>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817,&quot;width&quot;:2751}"/>
  <p:tag name="KSO_WM_UNIT_TYPE" val="j"/>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7"/>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7"/>
  <p:tag name="KSO_WM_UNIT_LINE_FILL_TYPE" val="2"/>
</p:tagLst>
</file>

<file path=ppt/tags/tag3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7"/>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7"/>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5"/>
  <p:tag name="KSO_WM_UNI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TABLE_ENDDRAG_ORIGIN_RECT" val="831*211"/>
  <p:tag name="TABLE_ENDDRAG_RECT" val="65*74*831*211"/>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5"/>
  <p:tag name="KSO_WM_UNIT_FILL_TYPE"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5"/>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TABLE_ENDDRAG_ORIGIN_RECT" val="782*334"/>
  <p:tag name="TABLE_ENDDRAG_RECT" val="94*118*782*334"/>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TABLE_ENDDRAG_ORIGIN_RECT" val="782*286"/>
  <p:tag name="TABLE_ENDDRAG_RECT" val="94*118*782*286"/>
</p:tagLst>
</file>

<file path=ppt/tags/tag6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5"/>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5"/>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TABLE_ENDDRAG_ORIGIN_RECT" val="853*550"/>
  <p:tag name="TABLE_ENDDRAG_RECT" val="67*133*853*550"/>
</p:tagLst>
</file>

<file path=ppt/tags/tag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TABLE_ENDDRAG_ORIGIN_RECT" val="853*315"/>
  <p:tag name="TABLE_ENDDRAG_RECT" val="67*147*853*315"/>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5"/>
  <p:tag name="KSO_WM_UNI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5"/>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3318</Words>
  <Application>Microsoft Office PowerPoint</Application>
  <PresentationFormat>自定义</PresentationFormat>
  <Paragraphs>356</Paragraphs>
  <Slides>24</Slides>
  <Notes>24</Notes>
  <HiddenSlides>0</HiddenSlides>
  <MMClips>0</MMClips>
  <ScaleCrop>false</ScaleCrop>
  <HeadingPairs>
    <vt:vector size="4" baseType="variant">
      <vt:variant>
        <vt:lpstr>主题</vt:lpstr>
      </vt:variant>
      <vt:variant>
        <vt:i4>5</vt:i4>
      </vt:variant>
      <vt:variant>
        <vt:lpstr>幻灯片标题</vt:lpstr>
      </vt:variant>
      <vt:variant>
        <vt:i4>24</vt:i4>
      </vt:variant>
    </vt:vector>
  </HeadingPairs>
  <TitlesOfParts>
    <vt:vector size="29" baseType="lpstr">
      <vt:lpstr>1_Office 主题</vt:lpstr>
      <vt:lpstr>4_Office 主题</vt:lpstr>
      <vt:lpstr>2_Office 主题</vt:lpstr>
      <vt:lpstr>5_Office 主题</vt:lpstr>
      <vt:lpstr>3_Office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图品汇 www.88tph.com免费素材网</dc:creator>
  <cp:lastModifiedBy>ISO9000 WS2012 DC SP1</cp:lastModifiedBy>
  <cp:revision>58</cp:revision>
  <dcterms:created xsi:type="dcterms:W3CDTF">2021-08-25T08:25:00Z</dcterms:created>
  <dcterms:modified xsi:type="dcterms:W3CDTF">2024-03-25T10:05:39Z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46FDDCCA41E1476C9577B5BB11746343_12</vt:lpwstr>
  </property>
  <property fmtid="{D5CDD505-2E9C-101B-9397-08002B2CF9AE}" pid="3" name="KSOProductBuildVer">
    <vt:lpwstr>2052-12.1.0.15712</vt:lpwstr>
  </property>
</Properties>
</file>